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69" r:id="rId1"/>
  </p:sldMasterIdLst>
  <p:notesMasterIdLst>
    <p:notesMasterId r:id="rId54"/>
  </p:notesMasterIdLst>
  <p:handoutMasterIdLst>
    <p:handoutMasterId r:id="rId55"/>
  </p:handoutMasterIdLst>
  <p:sldIdLst>
    <p:sldId id="275" r:id="rId2"/>
    <p:sldId id="285" r:id="rId3"/>
    <p:sldId id="334" r:id="rId4"/>
    <p:sldId id="339" r:id="rId5"/>
    <p:sldId id="336" r:id="rId6"/>
    <p:sldId id="337" r:id="rId7"/>
    <p:sldId id="338" r:id="rId8"/>
    <p:sldId id="327" r:id="rId9"/>
    <p:sldId id="344" r:id="rId10"/>
    <p:sldId id="321" r:id="rId11"/>
    <p:sldId id="320" r:id="rId12"/>
    <p:sldId id="366" r:id="rId13"/>
    <p:sldId id="345" r:id="rId14"/>
    <p:sldId id="332" r:id="rId15"/>
    <p:sldId id="328" r:id="rId16"/>
    <p:sldId id="331" r:id="rId17"/>
    <p:sldId id="329" r:id="rId18"/>
    <p:sldId id="297" r:id="rId19"/>
    <p:sldId id="342" r:id="rId20"/>
    <p:sldId id="343" r:id="rId21"/>
    <p:sldId id="278" r:id="rId22"/>
    <p:sldId id="300" r:id="rId23"/>
    <p:sldId id="263" r:id="rId24"/>
    <p:sldId id="272" r:id="rId25"/>
    <p:sldId id="314" r:id="rId26"/>
    <p:sldId id="330" r:id="rId27"/>
    <p:sldId id="333" r:id="rId28"/>
    <p:sldId id="266" r:id="rId29"/>
    <p:sldId id="316" r:id="rId30"/>
    <p:sldId id="346" r:id="rId31"/>
    <p:sldId id="347" r:id="rId32"/>
    <p:sldId id="367" r:id="rId33"/>
    <p:sldId id="303" r:id="rId34"/>
    <p:sldId id="304" r:id="rId35"/>
    <p:sldId id="322" r:id="rId36"/>
    <p:sldId id="323" r:id="rId37"/>
    <p:sldId id="348" r:id="rId38"/>
    <p:sldId id="349" r:id="rId39"/>
    <p:sldId id="350" r:id="rId40"/>
    <p:sldId id="351" r:id="rId41"/>
    <p:sldId id="353" r:id="rId42"/>
    <p:sldId id="354" r:id="rId43"/>
    <p:sldId id="355" r:id="rId44"/>
    <p:sldId id="356" r:id="rId45"/>
    <p:sldId id="357" r:id="rId46"/>
    <p:sldId id="365" r:id="rId47"/>
    <p:sldId id="359" r:id="rId48"/>
    <p:sldId id="360" r:id="rId49"/>
    <p:sldId id="361" r:id="rId50"/>
    <p:sldId id="362" r:id="rId51"/>
    <p:sldId id="363" r:id="rId52"/>
    <p:sldId id="364" r:id="rId53"/>
  </p:sldIdLst>
  <p:sldSz cx="9144000" cy="6858000" type="screen4x3"/>
  <p:notesSz cx="6858000" cy="9199563"/>
  <p:embeddedFontLst>
    <p:embeddedFont>
      <p:font typeface="Baskerville Old Face" pitchFamily="18" charset="0"/>
      <p:regular r:id="rId56"/>
    </p:embeddedFont>
    <p:embeddedFont>
      <p:font typeface="Franklin Gothic Book" pitchFamily="34" charset="0"/>
      <p:regular r:id="rId57"/>
      <p:italic r:id="rId58"/>
    </p:embeddedFont>
    <p:embeddedFont>
      <p:font typeface="Wingdings 2" pitchFamily="18" charset="2"/>
      <p:regular r:id="rId59"/>
    </p:embeddedFont>
    <p:embeddedFont>
      <p:font typeface="Franklin Gothic Medium" pitchFamily="34" charset="0"/>
      <p:regular r:id="rId60"/>
      <p:italic r:id="rId61"/>
    </p:embeddedFont>
    <p:embeddedFont>
      <p:font typeface="Mufferaw" pitchFamily="66" charset="0"/>
      <p:regular r:id="rId62"/>
    </p:embeddedFont>
    <p:embeddedFont>
      <p:font typeface="Wingdings 3" pitchFamily="18" charset="2"/>
      <p:regular r:id="rId63"/>
    </p:embeddedFont>
    <p:embeddedFont>
      <p:font typeface="Verdana" pitchFamily="34" charset="0"/>
      <p:regular r:id="rId64"/>
      <p:bold r:id="rId65"/>
      <p:italic r:id="rId66"/>
      <p:boldItalic r:id="rId67"/>
    </p:embeddedFont>
    <p:embeddedFont>
      <p:font typeface="Calibri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CC6600"/>
    <a:srgbClr val="CCCCFF"/>
    <a:srgbClr val="FFFF00"/>
    <a:srgbClr val="000000"/>
    <a:srgbClr val="CB9661"/>
    <a:srgbClr val="00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 autoAdjust="0"/>
    <p:restoredTop sz="94672" autoAdjust="0"/>
  </p:normalViewPr>
  <p:slideViewPr>
    <p:cSldViewPr>
      <p:cViewPr>
        <p:scale>
          <a:sx n="66" d="100"/>
          <a:sy n="66" d="100"/>
        </p:scale>
        <p:origin x="-1494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98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115" cy="460295"/>
          </a:xfrm>
          <a:prstGeom prst="rect">
            <a:avLst/>
          </a:prstGeom>
        </p:spPr>
        <p:txBody>
          <a:bodyPr vert="horz" lIns="91754" tIns="45877" rIns="91754" bIns="45877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NCLB Updates and Allocations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316" y="0"/>
            <a:ext cx="2972115" cy="460295"/>
          </a:xfrm>
          <a:prstGeom prst="rect">
            <a:avLst/>
          </a:prstGeom>
        </p:spPr>
        <p:txBody>
          <a:bodyPr vert="horz" lIns="91754" tIns="45877" rIns="91754" bIns="45877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62BD216-7BCB-40CA-B659-05655165C220}" type="datetimeFigureOut">
              <a:rPr lang="en-US"/>
              <a:pPr>
                <a:defRPr/>
              </a:pPr>
              <a:t>5/19/2011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37687"/>
            <a:ext cx="2972115" cy="460295"/>
          </a:xfrm>
          <a:prstGeom prst="rect">
            <a:avLst/>
          </a:prstGeom>
        </p:spPr>
        <p:txBody>
          <a:bodyPr vert="horz" lIns="91754" tIns="45877" rIns="91754" bIns="45877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316" y="8737687"/>
            <a:ext cx="2972115" cy="460295"/>
          </a:xfrm>
          <a:prstGeom prst="rect">
            <a:avLst/>
          </a:prstGeom>
        </p:spPr>
        <p:txBody>
          <a:bodyPr vert="horz" lIns="91754" tIns="45877" rIns="91754" bIns="45877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1C4FD08-3FDE-461B-B3BE-D6F06DB5A3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115" cy="460295"/>
          </a:xfrm>
          <a:prstGeom prst="rect">
            <a:avLst/>
          </a:prstGeom>
        </p:spPr>
        <p:txBody>
          <a:bodyPr vert="horz" lIns="91754" tIns="45877" rIns="91754" bIns="45877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NCLB Updates and Allocations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316" y="0"/>
            <a:ext cx="2972115" cy="460295"/>
          </a:xfrm>
          <a:prstGeom prst="rect">
            <a:avLst/>
          </a:prstGeom>
        </p:spPr>
        <p:txBody>
          <a:bodyPr vert="horz" lIns="91754" tIns="45877" rIns="91754" bIns="45877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B76AE15-2221-4BA1-8578-4F5F2346B6FC}" type="datetimeFigureOut">
              <a:rPr lang="en-US"/>
              <a:pPr>
                <a:defRPr/>
              </a:pPr>
              <a:t>5/19/2011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28713" y="688975"/>
            <a:ext cx="4600575" cy="34512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54" tIns="45877" rIns="91754" bIns="45877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115" y="4370426"/>
            <a:ext cx="5485772" cy="4139486"/>
          </a:xfrm>
          <a:prstGeom prst="rect">
            <a:avLst/>
          </a:prstGeom>
        </p:spPr>
        <p:txBody>
          <a:bodyPr vert="horz" lIns="91754" tIns="45877" rIns="91754" bIns="45877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37687"/>
            <a:ext cx="2972115" cy="460295"/>
          </a:xfrm>
          <a:prstGeom prst="rect">
            <a:avLst/>
          </a:prstGeom>
        </p:spPr>
        <p:txBody>
          <a:bodyPr vert="horz" lIns="91754" tIns="45877" rIns="91754" bIns="45877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316" y="8737687"/>
            <a:ext cx="2972115" cy="460295"/>
          </a:xfrm>
          <a:prstGeom prst="rect">
            <a:avLst/>
          </a:prstGeom>
        </p:spPr>
        <p:txBody>
          <a:bodyPr vert="horz" lIns="91754" tIns="45877" rIns="91754" bIns="45877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B933DC4-B765-4473-AF04-41B01E2D44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986E30B-83F1-4E48-A3FA-1681F36A6A1D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349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NCLB Updates and Allocations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514351" y="5349904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3"/>
            <a:ext cx="8458200" cy="1222375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A865A-46A7-4DFE-9CA1-56EFBECBD3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F76BA-C710-43E3-997C-E4726E7F5B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8"/>
            <a:ext cx="1828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8"/>
            <a:ext cx="6248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A01BA-3584-43A5-AE94-27AC790BA2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71B015-243B-4DFD-A6B1-A014A55A16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514351" y="3444904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6" y="2947087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24DA6-AC9E-4D06-8DB7-0C5FEA4131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AF0D0-9235-4652-915D-F011AD9F14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1" y="60198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6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9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9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8749A-29F7-4F68-95B6-785A97FCB1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A100B-1DED-41A4-96E9-72BCAEC72E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1FDC0-0C85-4D19-8EA2-5D2377581E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514351" y="5849119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1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D21D8-CBF0-40A6-8D80-28C42DAE78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42568-4E38-4D5F-96EB-ECFE546243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1" y="10509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29" name="Text Placeholder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677B96E7-312F-4583-8F37-282A7055E3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1" y="10509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1" y="105798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0" r:id="rId4"/>
    <p:sldLayoutId id="2147484266" r:id="rId5"/>
    <p:sldLayoutId id="2147484261" r:id="rId6"/>
    <p:sldLayoutId id="2147484267" r:id="rId7"/>
    <p:sldLayoutId id="2147484268" r:id="rId8"/>
    <p:sldLayoutId id="2147484269" r:id="rId9"/>
    <p:sldLayoutId id="2147484262" r:id="rId10"/>
    <p:sldLayoutId id="2147484270" r:id="rId11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-12.state.tn.us/fact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-12.state.tn.us/authorize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nnessee.gov/education/fedprog/fpforms.shtm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cr.gov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-12.state.tn.us/eReporting/Reports.aspx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nnessee.gov/education/fedprog/fppresentations.s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nnessee.gov/education/fedprog/fpadministration.s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nnessee.gov/education/fedprog/fppresentations.s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>
          <a:xfrm>
            <a:off x="381000" y="228600"/>
            <a:ext cx="8458200" cy="27432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6600" b="1" dirty="0" smtClean="0">
                <a:latin typeface="Baskerville Old Face" pitchFamily="18" charset="0"/>
              </a:rPr>
              <a:t>NCLB/ESEA  </a:t>
            </a:r>
          </a:p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6600" b="1" dirty="0" smtClean="0">
                <a:latin typeface="Baskerville Old Face" pitchFamily="18" charset="0"/>
              </a:rPr>
              <a:t>Updates and Allocations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3124200"/>
            <a:ext cx="6019800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endParaRPr lang="en-US" sz="2400" b="1" dirty="0">
              <a:solidFill>
                <a:schemeClr val="tx2">
                  <a:lumMod val="75000"/>
                </a:schemeClr>
              </a:solidFill>
              <a:latin typeface="Baskerville Old Face" pitchFamily="18" charset="0"/>
            </a:endParaRPr>
          </a:p>
          <a:p>
            <a:pPr algn="ctr">
              <a:defRPr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Spring Fiscal Workshops 2011</a:t>
            </a:r>
          </a:p>
          <a:p>
            <a:pPr algn="ctr">
              <a:defRPr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Baskerville Old Face" pitchFamily="18" charset="0"/>
            </a:endParaRPr>
          </a:p>
          <a:p>
            <a:pPr algn="ctr">
              <a:defRPr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Fall Creek Falls – April 28</a:t>
            </a:r>
            <a:r>
              <a:rPr lang="en-US" sz="2800" b="1" baseline="30000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th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 – April 29</a:t>
            </a:r>
            <a:r>
              <a:rPr lang="en-US" sz="2800" b="1" baseline="30000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th</a:t>
            </a:r>
          </a:p>
          <a:p>
            <a:pPr algn="ctr">
              <a:defRPr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Gatlinburg – May 12</a:t>
            </a:r>
            <a:r>
              <a:rPr lang="en-US" sz="2800" b="1" baseline="30000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th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 – May 13</a:t>
            </a:r>
            <a:r>
              <a:rPr lang="en-US" sz="2800" b="1" baseline="30000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th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Baskerville Old Face" pitchFamily="18" charset="0"/>
            </a:endParaRPr>
          </a:p>
          <a:p>
            <a:pPr algn="ctr">
              <a:defRPr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Paris Landing– May 19</a:t>
            </a:r>
            <a:r>
              <a:rPr lang="en-US" sz="2800" b="1" baseline="30000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th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 – May 20</a:t>
            </a:r>
            <a:r>
              <a:rPr lang="en-US" sz="2800" b="1" baseline="30000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th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Baskerville Old Face" pitchFamily="18" charset="0"/>
            </a:endParaRPr>
          </a:p>
          <a:p>
            <a:pPr algn="ctr">
              <a:defRPr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Pickwick – May 25</a:t>
            </a:r>
            <a:r>
              <a:rPr lang="en-US" sz="2800" b="1" baseline="30000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th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 – May 26</a:t>
            </a:r>
            <a:r>
              <a:rPr lang="en-US" sz="2800" b="1" baseline="30000" dirty="0">
                <a:solidFill>
                  <a:schemeClr val="tx2">
                    <a:lumMod val="75000"/>
                  </a:schemeClr>
                </a:solidFill>
                <a:latin typeface="Baskerville Old Face" pitchFamily="18" charset="0"/>
              </a:rPr>
              <a:t>th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Baskerville Old Face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8991600" cy="9144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effectLst/>
                <a:latin typeface="Baskerville Old Face" pitchFamily="18" charset="0"/>
              </a:rPr>
              <a:t>Allocation Trends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latin typeface="Baskerville Old Face" pitchFamily="18" charset="0"/>
              </a:rPr>
              <a:t>Title IA  Improving Academic Achievement </a:t>
            </a:r>
            <a:r>
              <a:rPr lang="en-US" sz="2000" dirty="0" smtClean="0">
                <a:latin typeface="Baskerville Old Face" pitchFamily="18" charset="0"/>
              </a:rPr>
              <a:t> - </a:t>
            </a:r>
            <a:r>
              <a:rPr lang="en-US" sz="1800" dirty="0" smtClean="0">
                <a:latin typeface="Baskerville Old Face" pitchFamily="18" charset="0"/>
              </a:rPr>
              <a:t>$1.6 M increase for entire state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latin typeface="Baskerville Old Face" pitchFamily="18" charset="0"/>
              </a:rPr>
              <a:t>Title IIA  Teacher Quality</a:t>
            </a:r>
            <a:r>
              <a:rPr lang="en-US" sz="2000" dirty="0" smtClean="0">
                <a:latin typeface="Baskerville Old Face" pitchFamily="18" charset="0"/>
              </a:rPr>
              <a:t> – Possible Reduction</a:t>
            </a:r>
            <a:endParaRPr lang="en-US" dirty="0" smtClean="0">
              <a:latin typeface="Baskerville Old Face" pitchFamily="18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latin typeface="Baskerville Old Face" pitchFamily="18" charset="0"/>
              </a:rPr>
              <a:t>Title IID  Formula-Enhancing Education through Technology</a:t>
            </a:r>
            <a:r>
              <a:rPr lang="en-US" sz="2000" dirty="0" smtClean="0">
                <a:latin typeface="Baskerville Old Face" pitchFamily="18" charset="0"/>
              </a:rPr>
              <a:t> – Zeroed out in last budget on web</a:t>
            </a:r>
            <a:endParaRPr lang="en-US" dirty="0" smtClean="0">
              <a:latin typeface="Baskerville Old Face" pitchFamily="18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latin typeface="Baskerville Old Face" pitchFamily="18" charset="0"/>
              </a:rPr>
              <a:t>Title IID  Competitive (e4TN)</a:t>
            </a:r>
            <a:r>
              <a:rPr lang="en-US" sz="2000" dirty="0" smtClean="0">
                <a:latin typeface="Baskerville Old Face" pitchFamily="18" charset="0"/>
              </a:rPr>
              <a:t> - Zeroed</a:t>
            </a:r>
            <a:endParaRPr lang="en-US" dirty="0" smtClean="0">
              <a:latin typeface="Baskerville Old Face" pitchFamily="18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latin typeface="Baskerville Old Face" pitchFamily="18" charset="0"/>
              </a:rPr>
              <a:t>Title IID ARRA  Competitive (e4000)</a:t>
            </a:r>
            <a:r>
              <a:rPr lang="en-US" sz="2000" dirty="0" smtClean="0">
                <a:latin typeface="Baskerville Old Face" pitchFamily="18" charset="0"/>
              </a:rPr>
              <a:t> – ending 9/30/11</a:t>
            </a:r>
            <a:endParaRPr lang="en-US" dirty="0" smtClean="0">
              <a:latin typeface="Baskerville Old Face" pitchFamily="18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latin typeface="Baskerville Old Face" pitchFamily="18" charset="0"/>
              </a:rPr>
              <a:t>Title III  English Language Learners</a:t>
            </a:r>
            <a:r>
              <a:rPr lang="en-US" sz="2000" dirty="0" smtClean="0">
                <a:latin typeface="Baskerville Old Face" pitchFamily="18" charset="0"/>
              </a:rPr>
              <a:t> – Level at best</a:t>
            </a:r>
            <a:endParaRPr lang="en-US" dirty="0" smtClean="0">
              <a:latin typeface="Baskerville Old Face" pitchFamily="18" charset="0"/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latin typeface="Baskerville Old Face" pitchFamily="18" charset="0"/>
              </a:rPr>
              <a:t>Title VI  Rural and Low-Income Schools</a:t>
            </a:r>
            <a:r>
              <a:rPr lang="en-US" sz="2000" dirty="0" smtClean="0">
                <a:latin typeface="Baskerville Old Face" pitchFamily="18" charset="0"/>
              </a:rPr>
              <a:t> – 8 new LEAs/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000" dirty="0" smtClean="0">
                <a:latin typeface="Baskerville Old Face" pitchFamily="18" charset="0"/>
              </a:rPr>
              <a:t>	9 LEAs returned that were not eligible in FY11/1LEA lost funding/75RLIS/5SRSA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8686800" cy="8382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effectLst/>
                <a:latin typeface="Baskerville Old Face" pitchFamily="18" charset="0"/>
              </a:rPr>
              <a:t>Preliminary Allocations</a:t>
            </a:r>
          </a:p>
        </p:txBody>
      </p:sp>
      <p:sp>
        <p:nvSpPr>
          <p:cNvPr id="2048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dirty="0" smtClean="0">
                <a:latin typeface="Baskerville Old Face" pitchFamily="18" charset="0"/>
              </a:rPr>
              <a:t>Title I-A and I-D, Subpart 2 released from the US Department of Education 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dirty="0" smtClean="0">
                <a:latin typeface="Baskerville Old Face" pitchFamily="18" charset="0"/>
              </a:rPr>
              <a:t>TN formulas calculations – version 1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dirty="0" smtClean="0">
                <a:latin typeface="Baskerville Old Face" pitchFamily="18" charset="0"/>
              </a:rPr>
              <a:t>Team Reading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dirty="0" smtClean="0">
                <a:latin typeface="Baskerville Old Face" pitchFamily="18" charset="0"/>
              </a:rPr>
              <a:t>Budget ≤ FY11 will be reviewed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dirty="0" smtClean="0">
                <a:latin typeface="Baskerville Old Face" pitchFamily="18" charset="0"/>
              </a:rPr>
              <a:t>Achievement School District (ASD)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3200" dirty="0" smtClean="0">
                <a:latin typeface="Baskerville Old Face" pitchFamily="18" charset="0"/>
              </a:rPr>
              <a:t>New Superintendent named May 10</a:t>
            </a:r>
            <a:r>
              <a:rPr lang="en-US" sz="3200" baseline="30000" dirty="0" smtClean="0">
                <a:latin typeface="Baskerville Old Face" pitchFamily="18" charset="0"/>
              </a:rPr>
              <a:t>th</a:t>
            </a:r>
            <a:r>
              <a:rPr lang="en-US" sz="3200" dirty="0" smtClean="0">
                <a:latin typeface="Baskerville Old Face" pitchFamily="18" charset="0"/>
              </a:rPr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3200" dirty="0" smtClean="0">
                <a:latin typeface="Baskerville Old Face" pitchFamily="18" charset="0"/>
              </a:rPr>
              <a:t>District will start next school year-allocations “as is” for 141 LEAs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914400"/>
          </a:xfrm>
        </p:spPr>
        <p:txBody>
          <a:bodyPr/>
          <a:lstStyle/>
          <a:p>
            <a:pPr>
              <a:defRPr/>
            </a:pPr>
            <a:r>
              <a:rPr lang="en-US" sz="5400" b="1" cap="none" dirty="0" smtClean="0">
                <a:effectLst/>
                <a:latin typeface="Baskerville Old Face" pitchFamily="18" charset="0"/>
              </a:rPr>
              <a:t>Preliminary Allocations</a:t>
            </a:r>
            <a:endParaRPr lang="en-US" sz="5400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686800" cy="5303837"/>
          </a:xfrm>
        </p:spPr>
        <p:txBody>
          <a:bodyPr/>
          <a:lstStyle/>
          <a:p>
            <a:pPr algn="ctr">
              <a:buFont typeface="Wingdings 2" pitchFamily="18" charset="2"/>
              <a:buNone/>
            </a:pPr>
            <a:r>
              <a:rPr lang="en-US" sz="4400" b="1" smtClean="0">
                <a:latin typeface="Baskerville Old Face" pitchFamily="18" charset="0"/>
              </a:rPr>
              <a:t>Title IID . . .</a:t>
            </a:r>
          </a:p>
          <a:p>
            <a:pPr algn="ctr">
              <a:buFont typeface="Wingdings 2" pitchFamily="18" charset="2"/>
              <a:buNone/>
            </a:pPr>
            <a:endParaRPr lang="en-US" smtClean="0">
              <a:latin typeface="Baskerville Old Face" pitchFamily="18" charset="0"/>
            </a:endParaRPr>
          </a:p>
          <a:p>
            <a:pPr algn="ctr">
              <a:buFont typeface="Wingdings 2" pitchFamily="18" charset="2"/>
              <a:buNone/>
            </a:pPr>
            <a:r>
              <a:rPr lang="en-US" smtClean="0">
                <a:latin typeface="Baskerville Old Face" pitchFamily="18" charset="0"/>
              </a:rPr>
              <a:t>Most recent indications that Title IID funding has been zeroed out for 2011-12.</a:t>
            </a:r>
          </a:p>
          <a:p>
            <a:pPr algn="ctr">
              <a:buFont typeface="Wingdings 2" pitchFamily="18" charset="2"/>
              <a:buNone/>
            </a:pPr>
            <a:endParaRPr lang="en-US" smtClean="0">
              <a:latin typeface="Baskerville Old Face" pitchFamily="18" charset="0"/>
            </a:endParaRPr>
          </a:p>
          <a:p>
            <a:pPr algn="ctr">
              <a:buFont typeface="Wingdings 2" pitchFamily="18" charset="2"/>
              <a:buNone/>
            </a:pPr>
            <a:r>
              <a:rPr lang="en-US" smtClean="0">
                <a:latin typeface="Baskerville Old Face" pitchFamily="18" charset="0"/>
              </a:rPr>
              <a:t>TDE Division of LEA Support and Improvement is</a:t>
            </a:r>
          </a:p>
          <a:p>
            <a:pPr algn="ctr">
              <a:buFont typeface="Wingdings 2" pitchFamily="18" charset="2"/>
              <a:buNone/>
            </a:pPr>
            <a:r>
              <a:rPr lang="en-US" b="1" u="sng" smtClean="0">
                <a:latin typeface="Baskerville Old Face" pitchFamily="18" charset="0"/>
              </a:rPr>
              <a:t>searching</a:t>
            </a:r>
            <a:r>
              <a:rPr lang="en-US" smtClean="0">
                <a:latin typeface="Baskerville Old Face" pitchFamily="18" charset="0"/>
              </a:rPr>
              <a:t> for options to keep the e4TN courses</a:t>
            </a:r>
          </a:p>
          <a:p>
            <a:pPr algn="ctr">
              <a:buFont typeface="Wingdings 2" pitchFamily="18" charset="2"/>
              <a:buNone/>
            </a:pPr>
            <a:r>
              <a:rPr lang="en-US" smtClean="0">
                <a:latin typeface="Baskerville Old Face" pitchFamily="18" charset="0"/>
              </a:rPr>
              <a:t>available to LEAs and schools.</a:t>
            </a:r>
            <a:r>
              <a:rPr lang="en-US" smtClean="0"/>
              <a:t> 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Discretionary Grants</a:t>
            </a:r>
            <a:endParaRPr lang="en-US" sz="6000" b="1" cap="none" dirty="0">
              <a:latin typeface="Baskerville Old Face" pitchFamily="18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Wingdings 2" pitchFamily="18" charset="2"/>
              <a:buNone/>
            </a:pPr>
            <a:r>
              <a:rPr lang="en-US" sz="8000" b="1" dirty="0" smtClean="0">
                <a:latin typeface="Baskerville Old Face" pitchFamily="18" charset="0"/>
              </a:rPr>
              <a:t>COMPETITIVE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895600"/>
            <a:ext cx="381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Different budget spreadsheet and amendment sheets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err="1" smtClean="0"/>
              <a:t>Lavendar</a:t>
            </a:r>
            <a:r>
              <a:rPr lang="en-US" dirty="0" smtClean="0"/>
              <a:t> on left-FY12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Customized reimbursement spreadsheet-multiple tabs for </a:t>
            </a:r>
          </a:p>
          <a:p>
            <a:r>
              <a:rPr lang="en-US" dirty="0" smtClean="0"/>
              <a:t>	numerous requests 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 smtClean="0"/>
              <a:t> Yellow on left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Focus of upcoming Presidential Budget proposals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391" t="22917" r="42972" b="10417"/>
          <a:stretch>
            <a:fillRect/>
          </a:stretch>
        </p:blipFill>
        <p:spPr bwMode="auto">
          <a:xfrm>
            <a:off x="4267200" y="3048000"/>
            <a:ext cx="4648200" cy="313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757" t="22917" r="45534" b="11458"/>
          <a:stretch>
            <a:fillRect/>
          </a:stretch>
        </p:blipFill>
        <p:spPr bwMode="auto">
          <a:xfrm>
            <a:off x="4267200" y="3048000"/>
            <a:ext cx="4648200" cy="325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effectLst/>
                <a:latin typeface="Baskerville Old Face" pitchFamily="18" charset="0"/>
              </a:rPr>
              <a:t>Budget Worksheet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0040" indent="-320040" eaLnBrk="1" fontAlgn="auto" hangingPunct="1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4000" dirty="0" smtClean="0">
                <a:latin typeface="Baskerville Old Face" pitchFamily="18" charset="0"/>
              </a:rPr>
              <a:t>Preliminary due in May to ESEA/NCLB consultant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4000" dirty="0" smtClean="0">
                <a:latin typeface="Baskerville Old Face" pitchFamily="18" charset="0"/>
              </a:rPr>
              <a:t>Final due by October with final allocations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4000" dirty="0" smtClean="0">
                <a:latin typeface="Baskerville Old Face" pitchFamily="18" charset="0"/>
              </a:rPr>
              <a:t>All Titles listed including Consolidated Administration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Budget Worksheet</a:t>
            </a:r>
            <a:endParaRPr lang="en-US" sz="6000" b="1" cap="none" dirty="0">
              <a:latin typeface="Baskerville Old Face" pitchFamily="18" charset="0"/>
            </a:endParaRPr>
          </a:p>
        </p:txBody>
      </p:sp>
      <p:pic>
        <p:nvPicPr>
          <p:cNvPr id="2457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6896" t="19949" r="67545" b="8229"/>
          <a:stretch>
            <a:fillRect/>
          </a:stretch>
        </p:blipFill>
        <p:spPr>
          <a:xfrm>
            <a:off x="1905000" y="1219200"/>
            <a:ext cx="5181600" cy="5638800"/>
          </a:xfr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effectLst/>
                <a:latin typeface="Baskerville Old Face" pitchFamily="18" charset="0"/>
              </a:rPr>
              <a:t>Budget Spreadsheet</a:t>
            </a:r>
            <a:endParaRPr lang="en-US" sz="6000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5410200"/>
          </a:xfrm>
        </p:spPr>
        <p:txBody>
          <a:bodyPr/>
          <a:lstStyle/>
          <a:p>
            <a:pPr marL="320040" indent="-32004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100000"/>
              <a:buFont typeface="Wingdings" pitchFamily="2" charset="2"/>
              <a:buChar char="v"/>
              <a:defRPr/>
            </a:pPr>
            <a:r>
              <a:rPr lang="en-US" sz="3800" b="1" dirty="0" smtClean="0">
                <a:latin typeface="Baskerville Old Face" pitchFamily="18" charset="0"/>
              </a:rPr>
              <a:t> </a:t>
            </a:r>
            <a:r>
              <a:rPr lang="en-US" sz="3800" dirty="0" smtClean="0">
                <a:latin typeface="Baskerville Old Face" pitchFamily="18" charset="0"/>
              </a:rPr>
              <a:t>Preliminary due in May </a:t>
            </a:r>
            <a:r>
              <a:rPr lang="en-US" sz="3600" dirty="0" smtClean="0">
                <a:latin typeface="Baskerville Old Face" pitchFamily="18" charset="0"/>
              </a:rPr>
              <a:t>to ESEA/NCLB consultant</a:t>
            </a:r>
            <a:endParaRPr lang="en-US" sz="3800" dirty="0" smtClean="0">
              <a:latin typeface="Baskerville Old Face" pitchFamily="18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100000"/>
              <a:buFont typeface="Wingdings" pitchFamily="2" charset="2"/>
              <a:buChar char="v"/>
              <a:defRPr/>
            </a:pPr>
            <a:r>
              <a:rPr lang="en-US" sz="3800" dirty="0" smtClean="0">
                <a:latin typeface="Baskerville Old Face" pitchFamily="18" charset="0"/>
              </a:rPr>
              <a:t> Final due by October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100000"/>
              <a:buFont typeface="Wingdings" pitchFamily="2" charset="2"/>
              <a:buChar char="v"/>
              <a:defRPr/>
            </a:pPr>
            <a:r>
              <a:rPr lang="en-US" sz="3800" dirty="0" smtClean="0">
                <a:latin typeface="Baskerville Old Face" pitchFamily="18" charset="0"/>
              </a:rPr>
              <a:t> New “EZ” form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100000"/>
              <a:buFont typeface="Wingdings" pitchFamily="2" charset="2"/>
              <a:buChar char="v"/>
              <a:defRPr/>
            </a:pPr>
            <a:r>
              <a:rPr lang="en-US" sz="3800" dirty="0" smtClean="0">
                <a:latin typeface="Baskerville Old Face" pitchFamily="18" charset="0"/>
              </a:rPr>
              <a:t> All Titles listed</a:t>
            </a:r>
          </a:p>
          <a:p>
            <a:pPr marL="720090" lvl="1" indent="-32004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100000"/>
              <a:buFont typeface="Wingdings" pitchFamily="2" charset="2"/>
              <a:buChar char="v"/>
              <a:defRPr/>
            </a:pPr>
            <a:r>
              <a:rPr lang="en-US" sz="3000" dirty="0" smtClean="0">
                <a:latin typeface="Baskerville Old Face" pitchFamily="18" charset="0"/>
              </a:rPr>
              <a:t>NCLB/ESEA and ARRA funds,</a:t>
            </a:r>
          </a:p>
          <a:p>
            <a:pPr marL="720090" lvl="1" indent="-32004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100000"/>
              <a:buFont typeface="Wingdings" pitchFamily="2" charset="2"/>
              <a:buChar char="v"/>
              <a:defRPr/>
            </a:pPr>
            <a:r>
              <a:rPr lang="en-US" sz="3400" dirty="0" smtClean="0">
                <a:latin typeface="Baskerville Old Face" pitchFamily="18" charset="0"/>
              </a:rPr>
              <a:t>Consolidated Administration</a:t>
            </a:r>
          </a:p>
          <a:p>
            <a:pPr marL="720090" lvl="1" indent="-320040" eaLnBrk="1" fontAlgn="auto" hangingPunct="1"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100000"/>
              <a:buFont typeface="Wingdings 2" pitchFamily="18" charset="2"/>
              <a:buNone/>
              <a:defRPr/>
            </a:pPr>
            <a:r>
              <a:rPr lang="en-US" sz="1900" dirty="0" smtClean="0">
                <a:latin typeface="Baskerville Old Face" pitchFamily="18" charset="0"/>
              </a:rPr>
              <a:t>(Special Note: Title IID Competitive (e4000) is not on the budget spreadsheet and Title X Homeless FY11 is on– FY11 approved budget remains until 9/30/11)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Budget Spreadsheet</a:t>
            </a:r>
            <a:endParaRPr lang="en-US" sz="6000" b="1" cap="none" dirty="0">
              <a:latin typeface="Baskerville Old Face" pitchFamily="18" charset="0"/>
            </a:endParaRPr>
          </a:p>
        </p:txBody>
      </p:sp>
      <p:pic>
        <p:nvPicPr>
          <p:cNvPr id="2662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8209" t="21637" r="58772" b="9052"/>
          <a:stretch>
            <a:fillRect/>
          </a:stretch>
        </p:blipFill>
        <p:spPr>
          <a:xfrm>
            <a:off x="304800" y="1279525"/>
            <a:ext cx="8458200" cy="4816475"/>
          </a:xfr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xfrm>
            <a:off x="612775" y="228600"/>
            <a:ext cx="8153400" cy="762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effectLst/>
                <a:latin typeface="Baskerville Old Face" pitchFamily="18" charset="0"/>
              </a:rPr>
              <a:t/>
            </a:r>
            <a:br>
              <a:rPr lang="en-US" sz="6000" b="1" cap="none" dirty="0" smtClean="0">
                <a:effectLst/>
                <a:latin typeface="Baskerville Old Face" pitchFamily="18" charset="0"/>
              </a:rPr>
            </a:br>
            <a:r>
              <a:rPr lang="en-US" sz="6000" b="1" cap="none" dirty="0" smtClean="0">
                <a:effectLst/>
                <a:latin typeface="Baskerville Old Face" pitchFamily="18" charset="0"/>
              </a:rPr>
              <a:t>Budget Amendments</a:t>
            </a:r>
            <a:br>
              <a:rPr lang="en-US" sz="6000" b="1" cap="none" dirty="0" smtClean="0">
                <a:effectLst/>
                <a:latin typeface="Baskerville Old Face" pitchFamily="18" charset="0"/>
              </a:rPr>
            </a:br>
            <a:endParaRPr lang="en-US" sz="6000" cap="none" dirty="0" smtClean="0">
              <a:effectLst/>
              <a:latin typeface="Baskerville Old Face" pitchFamily="18" charset="0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153400" cy="5257800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sz="3600" smtClean="0">
                <a:latin typeface="Baskerville Old Face" pitchFamily="18" charset="0"/>
              </a:rPr>
              <a:t>May be needed with an addendum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3600" smtClean="0">
                <a:latin typeface="Baskerville Old Face" pitchFamily="18" charset="0"/>
              </a:rPr>
              <a:t>Changes greater than 10% to any sub-category (individually or cumulatively)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3600" smtClean="0">
                <a:latin typeface="Baskerville Old Face" pitchFamily="18" charset="0"/>
              </a:rPr>
              <a:t>Requirements: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mtClean="0">
                <a:latin typeface="Baskerville Old Face" pitchFamily="18" charset="0"/>
              </a:rPr>
              <a:t>Cover letter with affected projects checked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mtClean="0">
                <a:latin typeface="Baskerville Old Face" pitchFamily="18" charset="0"/>
              </a:rPr>
              <a:t>Justification form for each affected title</a:t>
            </a:r>
          </a:p>
          <a:p>
            <a:pPr lvl="2" eaLnBrk="1" hangingPunct="1">
              <a:buFont typeface="Wingdings" pitchFamily="2" charset="2"/>
              <a:buChar char="v"/>
            </a:pPr>
            <a:r>
              <a:rPr lang="en-US" smtClean="0">
                <a:latin typeface="Baskerville Old Face" pitchFamily="18" charset="0"/>
              </a:rPr>
              <a:t>Signed by LEA program director and ESEA consultant</a:t>
            </a:r>
          </a:p>
          <a:p>
            <a:pPr lvl="2" eaLnBrk="1" hangingPunct="1">
              <a:buFont typeface="Wingdings" pitchFamily="2" charset="2"/>
              <a:buChar char="v"/>
            </a:pPr>
            <a:r>
              <a:rPr lang="en-US" smtClean="0">
                <a:latin typeface="Baskerville Old Face" pitchFamily="18" charset="0"/>
              </a:rPr>
              <a:t>Specific description of changes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US" smtClean="0">
                <a:latin typeface="Baskerville Old Face" pitchFamily="18" charset="0"/>
              </a:rPr>
              <a:t>Budget spreadsheet  (File 013)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Carryover for FY12 Budget</a:t>
            </a:r>
            <a:endParaRPr lang="en-US" sz="6000" b="1" cap="none" dirty="0">
              <a:latin typeface="Baskerville Old Face" pitchFamily="18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686800" cy="4525962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r>
              <a:rPr lang="en-US" sz="4000" dirty="0" smtClean="0">
                <a:latin typeface="Baskerville Old Face" pitchFamily="18" charset="0"/>
              </a:rPr>
              <a:t>From Line 10 of the budget spreadsheet</a:t>
            </a:r>
          </a:p>
          <a:p>
            <a:pPr>
              <a:buFont typeface="Wingdings 2" pitchFamily="18" charset="2"/>
              <a:buNone/>
            </a:pPr>
            <a:r>
              <a:rPr lang="en-US" sz="4000" dirty="0" smtClean="0">
                <a:latin typeface="Baskerville Old Face" pitchFamily="18" charset="0"/>
              </a:rPr>
              <a:t>Subtract 6/30 payments or </a:t>
            </a:r>
          </a:p>
          <a:p>
            <a:pPr>
              <a:buFont typeface="Wingdings 2" pitchFamily="18" charset="2"/>
              <a:buNone/>
            </a:pPr>
            <a:r>
              <a:rPr lang="en-US" sz="4000" dirty="0" smtClean="0">
                <a:latin typeface="Baskerville Old Face" pitchFamily="18" charset="0"/>
              </a:rPr>
              <a:t>	payments closest to 6/30 or </a:t>
            </a:r>
          </a:p>
          <a:p>
            <a:pPr>
              <a:buFont typeface="Wingdings 2" pitchFamily="18" charset="2"/>
              <a:buNone/>
            </a:pPr>
            <a:r>
              <a:rPr lang="en-US" sz="4000" dirty="0" smtClean="0">
                <a:latin typeface="Baskerville Old Face" pitchFamily="18" charset="0"/>
              </a:rPr>
              <a:t>	payments with comments reflecting 6/30 expenditures</a:t>
            </a:r>
          </a:p>
          <a:p>
            <a:pPr>
              <a:buFont typeface="Wingdings 2" pitchFamily="18" charset="2"/>
              <a:buNone/>
            </a:pPr>
            <a:endParaRPr lang="en-US" dirty="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228600" y="381000"/>
            <a:ext cx="8686800" cy="637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Baskerville Old Face" pitchFamily="18" charset="0"/>
              </a:rPr>
              <a:t>Brought to you by the</a:t>
            </a:r>
          </a:p>
          <a:p>
            <a:pPr algn="ctr"/>
            <a:r>
              <a:rPr lang="en-US" sz="3600" b="1" dirty="0">
                <a:solidFill>
                  <a:schemeClr val="tx2"/>
                </a:solidFill>
                <a:latin typeface="Baskerville Old Face" pitchFamily="18" charset="0"/>
              </a:rPr>
              <a:t>Tennessee Department of Education</a:t>
            </a:r>
          </a:p>
          <a:p>
            <a:pPr algn="ctr"/>
            <a:r>
              <a:rPr lang="en-US" sz="3600" b="1" dirty="0">
                <a:solidFill>
                  <a:schemeClr val="tx2"/>
                </a:solidFill>
                <a:latin typeface="Baskerville Old Face" pitchFamily="18" charset="0"/>
              </a:rPr>
              <a:t>Division of LEA Support and Improvement</a:t>
            </a:r>
          </a:p>
          <a:p>
            <a:pPr algn="ctr">
              <a:buFont typeface="Wingdings 2" pitchFamily="18" charset="2"/>
              <a:buNone/>
            </a:pPr>
            <a:r>
              <a:rPr lang="en-US" sz="3200" dirty="0">
                <a:solidFill>
                  <a:schemeClr val="tx2"/>
                </a:solidFill>
                <a:latin typeface="Baskerville Old Face" pitchFamily="18" charset="0"/>
              </a:rPr>
              <a:t>5th Floor, Andrew Johnson Tower </a:t>
            </a:r>
          </a:p>
          <a:p>
            <a:pPr algn="ctr">
              <a:buFont typeface="Wingdings 2" pitchFamily="18" charset="2"/>
              <a:buNone/>
            </a:pPr>
            <a:r>
              <a:rPr lang="en-US" sz="3200" dirty="0">
                <a:solidFill>
                  <a:schemeClr val="tx2"/>
                </a:solidFill>
                <a:latin typeface="Baskerville Old Face" pitchFamily="18" charset="0"/>
              </a:rPr>
              <a:t>710 James Robertson Parkway </a:t>
            </a:r>
          </a:p>
          <a:p>
            <a:pPr algn="ctr">
              <a:buFont typeface="Wingdings 2" pitchFamily="18" charset="2"/>
              <a:buNone/>
            </a:pPr>
            <a:r>
              <a:rPr lang="en-US" sz="3200" dirty="0">
                <a:solidFill>
                  <a:schemeClr val="tx2"/>
                </a:solidFill>
                <a:latin typeface="Baskerville Old Face" pitchFamily="18" charset="0"/>
              </a:rPr>
              <a:t>Nashville, TN 37243-0375 </a:t>
            </a:r>
          </a:p>
          <a:p>
            <a:pPr algn="ctr"/>
            <a:endParaRPr lang="en-US" sz="2800" b="1" dirty="0">
              <a:solidFill>
                <a:schemeClr val="tx2"/>
              </a:solidFill>
              <a:latin typeface="Baskerville Old Face" pitchFamily="18" charset="0"/>
            </a:endParaRP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Anita </a:t>
            </a:r>
            <a:r>
              <a:rPr lang="en-US" sz="2800" b="1" dirty="0" err="1">
                <a:solidFill>
                  <a:schemeClr val="tx2"/>
                </a:solidFill>
                <a:latin typeface="Baskerville Old Face" pitchFamily="18" charset="0"/>
              </a:rPr>
              <a:t>Raulston</a:t>
            </a: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, Associate Executive Director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Brenda Staggs, Grants </a:t>
            </a:r>
            <a:r>
              <a:rPr lang="en-US" sz="2800" b="1" dirty="0" smtClean="0">
                <a:solidFill>
                  <a:schemeClr val="tx2"/>
                </a:solidFill>
                <a:latin typeface="Baskerville Old Face" pitchFamily="18" charset="0"/>
              </a:rPr>
              <a:t>Manager</a:t>
            </a:r>
          </a:p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Baskerville Old Face" pitchFamily="18" charset="0"/>
              </a:rPr>
              <a:t>Carol </a:t>
            </a:r>
            <a:r>
              <a:rPr lang="en-US" sz="2800" b="1" dirty="0" err="1" smtClean="0">
                <a:solidFill>
                  <a:schemeClr val="tx2"/>
                </a:solidFill>
                <a:latin typeface="Baskerville Old Face" pitchFamily="18" charset="0"/>
              </a:rPr>
              <a:t>Neiger</a:t>
            </a:r>
            <a:r>
              <a:rPr lang="en-US" sz="2800" b="1" dirty="0" smtClean="0">
                <a:solidFill>
                  <a:schemeClr val="tx2"/>
                </a:solidFill>
                <a:latin typeface="Baskerville Old Face" pitchFamily="18" charset="0"/>
              </a:rPr>
              <a:t>, Grants Coordinator </a:t>
            </a:r>
            <a:endParaRPr lang="en-US" sz="2800" b="1" dirty="0">
              <a:solidFill>
                <a:schemeClr val="tx2"/>
              </a:solidFill>
              <a:latin typeface="Baskerville Old Face" pitchFamily="18" charset="0"/>
            </a:endParaRP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Mike Taylor, West TN Regional Coordinator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Karen Munn, Middle TN Regional Coordinator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Patty Wright, East TN Regional Coordinator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Facts</a:t>
            </a:r>
            <a:endParaRPr lang="en-US" sz="6000" b="1" cap="none" dirty="0">
              <a:latin typeface="Baskerville Old Face" pitchFamily="18" charset="0"/>
            </a:endParaRPr>
          </a:p>
        </p:txBody>
      </p:sp>
      <p:pic>
        <p:nvPicPr>
          <p:cNvPr id="2969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714" t="25143" r="24762" b="22285"/>
          <a:stretch>
            <a:fillRect/>
          </a:stretch>
        </p:blipFill>
        <p:spPr>
          <a:xfrm>
            <a:off x="304800" y="1371600"/>
            <a:ext cx="8686800" cy="5029200"/>
          </a:xfr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25908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US" sz="6000" b="1" cap="none" dirty="0" smtClean="0">
                <a:effectLst/>
                <a:latin typeface="Baskerville Old Face" pitchFamily="18" charset="0"/>
              </a:rPr>
              <a:t>FACTS</a:t>
            </a:r>
            <a:br>
              <a:rPr lang="en-US" sz="6000" b="1" cap="none" dirty="0" smtClean="0">
                <a:effectLst/>
                <a:latin typeface="Baskerville Old Face" pitchFamily="18" charset="0"/>
              </a:rPr>
            </a:br>
            <a:r>
              <a:rPr lang="en-US" sz="6000" b="1" cap="none" dirty="0" smtClean="0">
                <a:effectLst/>
                <a:latin typeface="Baskerville Old Face" pitchFamily="18" charset="0"/>
              </a:rPr>
              <a:t> </a:t>
            </a:r>
            <a:r>
              <a:rPr lang="en-US" sz="4000" b="1" cap="none" dirty="0" smtClean="0">
                <a:effectLst/>
                <a:latin typeface="Baskerville Old Face" pitchFamily="18" charset="0"/>
              </a:rPr>
              <a:t>(Federal  Application  Consolidated Tracking System)</a:t>
            </a:r>
            <a:br>
              <a:rPr lang="en-US" sz="4000" b="1" cap="none" dirty="0" smtClean="0">
                <a:effectLst/>
                <a:latin typeface="Baskerville Old Face" pitchFamily="18" charset="0"/>
              </a:rPr>
            </a:br>
            <a:r>
              <a:rPr lang="en-US" sz="2000" b="1" cap="none" dirty="0" smtClean="0">
                <a:effectLst/>
                <a:latin typeface="Baskerville Old Face" pitchFamily="18" charset="0"/>
              </a:rPr>
              <a:t/>
            </a:r>
            <a:br>
              <a:rPr lang="en-US" sz="2000" b="1" cap="none" dirty="0" smtClean="0">
                <a:effectLst/>
                <a:latin typeface="Baskerville Old Face" pitchFamily="18" charset="0"/>
              </a:rPr>
            </a:br>
            <a:r>
              <a:rPr lang="en-US" sz="4000" b="1" cap="none" dirty="0" smtClean="0">
                <a:effectLst/>
                <a:latin typeface="Baskerville Old Face" pitchFamily="18" charset="0"/>
                <a:hlinkClick r:id="rId2"/>
              </a:rPr>
              <a:t>https://www.k-12.state.tn.us/facts</a:t>
            </a:r>
            <a:r>
              <a:rPr lang="en-US" sz="2800" b="1" cap="none" dirty="0" smtClean="0">
                <a:effectLst/>
                <a:latin typeface="Baskerville Old Face" pitchFamily="18" charset="0"/>
                <a:hlinkClick r:id="rId2"/>
              </a:rPr>
              <a:t>/</a:t>
            </a:r>
            <a:r>
              <a:rPr lang="en-US" sz="2800" b="1" cap="none" dirty="0" smtClean="0">
                <a:effectLst/>
                <a:latin typeface="Baskerville Old Face" pitchFamily="18" charset="0"/>
              </a:rPr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3429000"/>
            <a:ext cx="8229600" cy="3429000"/>
          </a:xfrm>
        </p:spPr>
        <p:txBody>
          <a:bodyPr>
            <a:noAutofit/>
          </a:bodyPr>
          <a:lstStyle/>
          <a:p>
            <a:pPr marL="320040" indent="-320040" eaLnBrk="1" fontAlgn="auto" hangingPunct="1">
              <a:spcAft>
                <a:spcPts val="0"/>
              </a:spcAft>
              <a:buClr>
                <a:schemeClr val="tx1">
                  <a:lumMod val="50000"/>
                </a:schemeClr>
              </a:buClr>
              <a:buSzPct val="100000"/>
              <a:buFont typeface="Mufferaw" pitchFamily="66" charset="0"/>
              <a:buChar char="•"/>
              <a:defRPr/>
            </a:pPr>
            <a:r>
              <a:rPr lang="en-US" sz="4000" dirty="0" smtClean="0">
                <a:latin typeface="Baskerville Old Face" pitchFamily="18" charset="0"/>
              </a:rPr>
              <a:t>Receive access to allocations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>
                  <a:lumMod val="50000"/>
                </a:schemeClr>
              </a:buClr>
              <a:buSzPct val="100000"/>
              <a:buFont typeface="Mufferaw" pitchFamily="66" charset="0"/>
              <a:buChar char="•"/>
              <a:defRPr/>
            </a:pPr>
            <a:r>
              <a:rPr lang="en-US" sz="4000" dirty="0" smtClean="0">
                <a:latin typeface="Baskerville Old Face" pitchFamily="18" charset="0"/>
              </a:rPr>
              <a:t> Make Payment requests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>
                  <a:lumMod val="50000"/>
                </a:schemeClr>
              </a:buClr>
              <a:buSzPct val="100000"/>
              <a:buFont typeface="Mufferaw" pitchFamily="66" charset="0"/>
              <a:buChar char="•"/>
              <a:defRPr/>
            </a:pPr>
            <a:r>
              <a:rPr lang="en-US" sz="4000" dirty="0" smtClean="0">
                <a:latin typeface="Baskerville Old Face" pitchFamily="18" charset="0"/>
              </a:rPr>
              <a:t> Enter Expenditure Reports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>
                  <a:lumMod val="50000"/>
                </a:schemeClr>
              </a:buClr>
              <a:buSzPct val="100000"/>
              <a:buFont typeface="Mufferaw" pitchFamily="66" charset="0"/>
              <a:buChar char="•"/>
              <a:defRPr/>
            </a:pPr>
            <a:r>
              <a:rPr lang="en-US" sz="4000" dirty="0" smtClean="0">
                <a:latin typeface="Baskerville Old Face" pitchFamily="18" charset="0"/>
              </a:rPr>
              <a:t> Check status of funds and transfers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>
                  <a:lumMod val="50000"/>
                </a:schemeClr>
              </a:buClr>
              <a:buSzPct val="100000"/>
              <a:buFont typeface="Mufferaw" pitchFamily="66" charset="0"/>
              <a:buChar char="•"/>
              <a:defRPr/>
            </a:pPr>
            <a:endParaRPr lang="en-US" sz="3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fferaw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228600" y="152400"/>
            <a:ext cx="8763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5400" b="1" dirty="0">
                <a:solidFill>
                  <a:schemeClr val="tx2"/>
                </a:solidFill>
                <a:latin typeface="Baskerville Old Face" pitchFamily="18" charset="0"/>
                <a:ea typeface="+mj-ea"/>
                <a:cs typeface="+mj-cs"/>
              </a:rPr>
              <a:t>Memos - </a:t>
            </a:r>
            <a:r>
              <a:rPr lang="en-US" sz="4000" b="1" dirty="0">
                <a:solidFill>
                  <a:schemeClr val="tx2"/>
                </a:solidFill>
                <a:latin typeface="Baskerville Old Face" pitchFamily="18" charset="0"/>
                <a:ea typeface="+mj-ea"/>
                <a:cs typeface="+mj-cs"/>
              </a:rPr>
              <a:t>When needed and Examples</a:t>
            </a:r>
            <a:endParaRPr lang="en-US" sz="4000" dirty="0">
              <a:solidFill>
                <a:schemeClr val="tx2"/>
              </a:solidFill>
              <a:latin typeface="Baskerville Old Face" pitchFamily="18" charset="0"/>
              <a:ea typeface="+mj-ea"/>
              <a:cs typeface="+mj-cs"/>
            </a:endParaRPr>
          </a:p>
        </p:txBody>
      </p:sp>
      <p:sp>
        <p:nvSpPr>
          <p:cNvPr id="31747" name="Subtitle 2"/>
          <p:cNvSpPr txBox="1">
            <a:spLocks/>
          </p:cNvSpPr>
          <p:nvPr/>
        </p:nvSpPr>
        <p:spPr bwMode="auto">
          <a:xfrm>
            <a:off x="228600" y="1295400"/>
            <a:ext cx="8686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US" sz="2900" b="1">
                <a:solidFill>
                  <a:schemeClr val="tx2"/>
                </a:solidFill>
                <a:latin typeface="Baskerville Old Face" pitchFamily="18" charset="0"/>
              </a:rPr>
              <a:t>Payment request examples:</a:t>
            </a:r>
          </a:p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Tx/>
              <a:buChar char="•"/>
            </a:pPr>
            <a:r>
              <a:rPr lang="en-US" sz="2900">
                <a:solidFill>
                  <a:schemeClr val="tx2"/>
                </a:solidFill>
                <a:latin typeface="Baskerville Old Face" pitchFamily="18" charset="0"/>
              </a:rPr>
              <a:t>  Request for Alcoa City for ELL expenditures  </a:t>
            </a:r>
          </a:p>
          <a:p>
            <a:pPr marL="319088" indent="-319088">
              <a:buClr>
                <a:schemeClr val="accent2"/>
              </a:buClr>
              <a:buSzPct val="60000"/>
            </a:pPr>
            <a:r>
              <a:rPr lang="en-US" sz="2900">
                <a:solidFill>
                  <a:schemeClr val="tx2"/>
                </a:solidFill>
                <a:latin typeface="Baskerville Old Face" pitchFamily="18" charset="0"/>
              </a:rPr>
              <a:t>                    (Fiscal Agent Memo) </a:t>
            </a:r>
          </a:p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Tx/>
              <a:buChar char="•"/>
            </a:pPr>
            <a:r>
              <a:rPr lang="en-US" sz="2900">
                <a:solidFill>
                  <a:schemeClr val="tx2"/>
                </a:solidFill>
                <a:latin typeface="Baskerville Old Face" pitchFamily="18" charset="0"/>
              </a:rPr>
              <a:t>  Payment for SES expenditures</a:t>
            </a:r>
          </a:p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Tx/>
              <a:buChar char="•"/>
            </a:pPr>
            <a:r>
              <a:rPr lang="en-US" sz="2900">
                <a:solidFill>
                  <a:schemeClr val="tx2"/>
                </a:solidFill>
                <a:latin typeface="Baskerville Old Face" pitchFamily="18" charset="0"/>
              </a:rPr>
              <a:t>  Payment for Private School equitable services</a:t>
            </a:r>
          </a:p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</a:pPr>
            <a:endParaRPr lang="en-US" sz="1100">
              <a:solidFill>
                <a:schemeClr val="tx2"/>
              </a:solidFill>
              <a:latin typeface="Baskerville Old Face" pitchFamily="18" charset="0"/>
            </a:endParaRPr>
          </a:p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US" sz="2900" b="1">
                <a:solidFill>
                  <a:schemeClr val="tx2"/>
                </a:solidFill>
                <a:latin typeface="Baskerville Old Face" pitchFamily="18" charset="0"/>
              </a:rPr>
              <a:t>Expenditure Reporting examples:</a:t>
            </a:r>
          </a:p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Tx/>
              <a:buChar char="•"/>
            </a:pPr>
            <a:r>
              <a:rPr lang="en-US" sz="2900">
                <a:solidFill>
                  <a:schemeClr val="tx2"/>
                </a:solidFill>
                <a:latin typeface="Baskerville Old Face" pitchFamily="18" charset="0"/>
              </a:rPr>
              <a:t>  Expenditure for expenses incurred between </a:t>
            </a:r>
          </a:p>
          <a:p>
            <a:pPr marL="319088" indent="-319088">
              <a:buClr>
                <a:schemeClr val="accent2"/>
              </a:buClr>
              <a:buSzPct val="60000"/>
            </a:pPr>
            <a:r>
              <a:rPr lang="en-US" sz="2900">
                <a:solidFill>
                  <a:schemeClr val="tx2"/>
                </a:solidFill>
                <a:latin typeface="Baskerville Old Face" pitchFamily="18" charset="0"/>
              </a:rPr>
              <a:t>          3/1/11 and  3/31/11</a:t>
            </a:r>
          </a:p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Tx/>
              <a:buChar char="•"/>
            </a:pPr>
            <a:r>
              <a:rPr lang="en-US" sz="2900">
                <a:solidFill>
                  <a:schemeClr val="tx2"/>
                </a:solidFill>
                <a:latin typeface="Baskerville Old Face" pitchFamily="18" charset="0"/>
              </a:rPr>
              <a:t>Expenses for Alcoa City for ELL </a:t>
            </a:r>
          </a:p>
          <a:p>
            <a:pPr marL="319088" indent="-319088">
              <a:buClr>
                <a:schemeClr val="accent2"/>
              </a:buClr>
              <a:buSzPct val="60000"/>
            </a:pPr>
            <a:r>
              <a:rPr lang="en-US" sz="2900">
                <a:solidFill>
                  <a:schemeClr val="tx2"/>
                </a:solidFill>
                <a:latin typeface="Baskerville Old Face" pitchFamily="18" charset="0"/>
              </a:rPr>
              <a:t>                  (Fiscal Agent Memo)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b="1" cap="none" dirty="0" smtClean="0">
                <a:effectLst/>
                <a:latin typeface="Baskerville Old Face" pitchFamily="18" charset="0"/>
              </a:rPr>
              <a:t/>
            </a:r>
            <a:br>
              <a:rPr lang="en-US" sz="4800" b="1" cap="none" dirty="0" smtClean="0">
                <a:effectLst/>
                <a:latin typeface="Baskerville Old Face" pitchFamily="18" charset="0"/>
              </a:rPr>
            </a:br>
            <a:r>
              <a:rPr lang="en-US" sz="4400" b="1" cap="none" dirty="0" smtClean="0">
                <a:effectLst/>
                <a:latin typeface="Baskerville Old Face" pitchFamily="18" charset="0"/>
              </a:rPr>
              <a:t>Monitoring and Adjusting with FACTS</a:t>
            </a:r>
            <a:r>
              <a:rPr lang="en-US" b="1" cap="none" dirty="0" smtClean="0">
                <a:effectLst/>
                <a:latin typeface="Baskerville Old Face" pitchFamily="18" charset="0"/>
              </a:rPr>
              <a:t/>
            </a:r>
            <a:br>
              <a:rPr lang="en-US" b="1" cap="none" dirty="0" smtClean="0">
                <a:effectLst/>
                <a:latin typeface="Baskerville Old Face" pitchFamily="18" charset="0"/>
              </a:rPr>
            </a:b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fferaw" pitchFamily="66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fferaw" pitchFamily="66" charset="0"/>
              </a:rPr>
            </a:br>
            <a:endParaRPr lang="en-US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fferaw" pitchFamily="66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>
            <a:noAutofit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4000" b="1" dirty="0" smtClean="0">
                <a:latin typeface="Baskerville Old Face" pitchFamily="18" charset="0"/>
              </a:rPr>
              <a:t>Monitor requests and payments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4000" b="1" dirty="0" smtClean="0">
                <a:latin typeface="Baskerville Old Face" pitchFamily="18" charset="0"/>
              </a:rPr>
              <a:t>Remember the 45-day window at the end of each quarter for reporting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4000" b="1" dirty="0" smtClean="0">
                <a:latin typeface="Baskerville Old Face" pitchFamily="18" charset="0"/>
              </a:rPr>
              <a:t>Use FACTS reports for oversight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4000" b="1" dirty="0" smtClean="0">
                <a:latin typeface="Baskerville Old Face" pitchFamily="18" charset="0"/>
              </a:rPr>
              <a:t>Grant Status Report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4000" b="1" dirty="0" smtClean="0">
                <a:latin typeface="Baskerville Old Face" pitchFamily="18" charset="0"/>
              </a:rPr>
              <a:t>Grant Transaction Report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3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fferaw" pitchFamily="66" charset="0"/>
            </a:endParaRPr>
          </a:p>
          <a:p>
            <a:pPr marL="320040" indent="-32004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3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fferaw" pitchFamily="66" charset="0"/>
            </a:endParaRPr>
          </a:p>
          <a:p>
            <a:pPr marL="320040" indent="-320040" eaLnBrk="1" fontAlgn="auto" hangingPunct="1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sz="3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fferaw" pitchFamily="66" charset="0"/>
            </a:endParaRPr>
          </a:p>
        </p:txBody>
      </p:sp>
      <p:sp>
        <p:nvSpPr>
          <p:cNvPr id="32772" name="TextBox 3"/>
          <p:cNvSpPr txBox="1">
            <a:spLocks noChangeArrowheads="1"/>
          </p:cNvSpPr>
          <p:nvPr/>
        </p:nvSpPr>
        <p:spPr bwMode="auto">
          <a:xfrm>
            <a:off x="457200" y="1447800"/>
            <a:ext cx="8153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Baskerville Old Face" pitchFamily="18" charset="0"/>
                <a:hlinkClick r:id="rId2"/>
              </a:rPr>
              <a:t>https://www.k-12.state.tn.us/authorize</a:t>
            </a:r>
            <a:r>
              <a:rPr lang="en-US" sz="3200" b="1" dirty="0" smtClean="0">
                <a:solidFill>
                  <a:schemeClr val="tx2"/>
                </a:solidFill>
                <a:latin typeface="Baskerville Old Face" pitchFamily="18" charset="0"/>
                <a:hlinkClick r:id="rId2"/>
              </a:rPr>
              <a:t>/</a:t>
            </a:r>
            <a:endParaRPr lang="en-US" sz="3200" b="1" dirty="0" smtClean="0">
              <a:solidFill>
                <a:schemeClr val="tx2"/>
              </a:solidFill>
              <a:latin typeface="Baskerville Old Face" pitchFamily="18" charset="0"/>
            </a:endParaRPr>
          </a:p>
          <a:p>
            <a:pPr algn="ctr"/>
            <a:endParaRPr lang="en-US" sz="3200" dirty="0">
              <a:solidFill>
                <a:schemeClr val="tx2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686800" cy="8382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effectLst/>
                <a:latin typeface="Baskerville Old Face" pitchFamily="18" charset="0"/>
              </a:rPr>
              <a:t>FACTS “Caution Flags”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295400"/>
            <a:ext cx="7315200" cy="5562600"/>
          </a:xfrm>
        </p:spPr>
        <p:txBody>
          <a:bodyPr>
            <a:noAutofit/>
          </a:bodyPr>
          <a:lstStyle/>
          <a:p>
            <a:pPr marL="320040" indent="-320040" eaLnBrk="1" fontAlgn="auto" hangingPunct="1">
              <a:spcBef>
                <a:spcPts val="1200"/>
              </a:spcBef>
              <a:spcAft>
                <a:spcPts val="0"/>
              </a:spcAft>
              <a:buFontTx/>
              <a:buNone/>
              <a:defRPr/>
            </a:pP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fferaw" pitchFamily="66" charset="0"/>
              </a:rPr>
              <a:t> </a:t>
            </a:r>
            <a:r>
              <a:rPr lang="en-US" sz="3600" b="1" dirty="0" smtClean="0">
                <a:latin typeface="Baskerville Old Face" pitchFamily="18" charset="0"/>
              </a:rPr>
              <a:t>-Drawing down funds without reporting expenditures</a:t>
            </a:r>
          </a:p>
          <a:p>
            <a:pPr marL="320040" indent="-320040" eaLnBrk="1" fontAlgn="auto" hangingPunct="1">
              <a:spcBef>
                <a:spcPts val="1200"/>
              </a:spcBef>
              <a:spcAft>
                <a:spcPts val="0"/>
              </a:spcAft>
              <a:buFontTx/>
              <a:buNone/>
              <a:defRPr/>
            </a:pPr>
            <a:r>
              <a:rPr lang="en-US" sz="3600" b="1" dirty="0" smtClean="0">
                <a:latin typeface="Baskerville Old Face" pitchFamily="18" charset="0"/>
              </a:rPr>
              <a:t>-Reporting expenditures without drawing down funds</a:t>
            </a:r>
          </a:p>
          <a:p>
            <a:pPr marL="320040" indent="-320040" eaLnBrk="1" fontAlgn="auto" hangingPunct="1">
              <a:spcBef>
                <a:spcPts val="1200"/>
              </a:spcBef>
              <a:spcAft>
                <a:spcPts val="0"/>
              </a:spcAft>
              <a:buFontTx/>
              <a:buNone/>
              <a:defRPr/>
            </a:pPr>
            <a:r>
              <a:rPr lang="en-US" sz="3600" b="1" dirty="0" smtClean="0">
                <a:latin typeface="Baskerville Old Face" pitchFamily="18" charset="0"/>
              </a:rPr>
              <a:t>-Not drawing funds for months at a time</a:t>
            </a:r>
          </a:p>
          <a:p>
            <a:pPr marL="320040" indent="-320040" eaLnBrk="1" fontAlgn="auto" hangingPunct="1">
              <a:spcBef>
                <a:spcPts val="1200"/>
              </a:spcBef>
              <a:spcAft>
                <a:spcPts val="0"/>
              </a:spcAft>
              <a:buFontTx/>
              <a:buNone/>
              <a:defRPr/>
            </a:pPr>
            <a:r>
              <a:rPr lang="en-US" sz="3600" b="1" dirty="0" smtClean="0">
                <a:latin typeface="Baskerville Old Face" pitchFamily="18" charset="0"/>
              </a:rPr>
              <a:t>-Not complying with Cash Management Information Act (CMIA)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48" t="28191" r="61427" b="39047"/>
          <a:stretch>
            <a:fillRect/>
          </a:stretch>
        </p:blipFill>
        <p:spPr bwMode="auto">
          <a:xfrm>
            <a:off x="266700" y="1371600"/>
            <a:ext cx="1066800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48" t="28191" r="61427" b="39047"/>
          <a:stretch>
            <a:fillRect/>
          </a:stretch>
        </p:blipFill>
        <p:spPr bwMode="auto">
          <a:xfrm>
            <a:off x="266700" y="2590800"/>
            <a:ext cx="1066800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48" t="28191" r="61427" b="39047"/>
          <a:stretch>
            <a:fillRect/>
          </a:stretch>
        </p:blipFill>
        <p:spPr bwMode="auto">
          <a:xfrm>
            <a:off x="266700" y="3886200"/>
            <a:ext cx="1066800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48" t="28191" r="61427" b="39047"/>
          <a:stretch>
            <a:fillRect/>
          </a:stretch>
        </p:blipFill>
        <p:spPr bwMode="auto">
          <a:xfrm>
            <a:off x="266700" y="5029200"/>
            <a:ext cx="1066800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81000" y="152400"/>
            <a:ext cx="8305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000" b="1">
                <a:solidFill>
                  <a:schemeClr val="tx2"/>
                </a:solidFill>
                <a:latin typeface="Baskerville Old Face" pitchFamily="18" charset="0"/>
              </a:rPr>
              <a:t>E-reporting</a:t>
            </a:r>
            <a:endParaRPr lang="en-US" sz="6000">
              <a:solidFill>
                <a:schemeClr val="tx2"/>
              </a:solidFill>
              <a:latin typeface="Baskerville Old Face" pitchFamily="18" charset="0"/>
            </a:endParaRPr>
          </a:p>
        </p:txBody>
      </p:sp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381000" y="1164134"/>
            <a:ext cx="84582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FFFF00"/>
              </a:buClr>
            </a:pP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Changes put in place to:</a:t>
            </a:r>
          </a:p>
          <a:p>
            <a:pPr lvl="1">
              <a:buClr>
                <a:srgbClr val="FFFF00"/>
              </a:buClr>
              <a:buFont typeface="Wingdings" pitchFamily="2" charset="2"/>
              <a:buChar char="Ø"/>
            </a:pP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 Avoid duplication of data entry</a:t>
            </a:r>
          </a:p>
          <a:p>
            <a:pPr lvl="1">
              <a:buClr>
                <a:srgbClr val="FFFF00"/>
              </a:buClr>
              <a:buFont typeface="Wingdings" pitchFamily="2" charset="2"/>
              <a:buChar char="Ø"/>
            </a:pP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 Gain required OIG oversight </a:t>
            </a:r>
          </a:p>
          <a:p>
            <a:pPr>
              <a:buClr>
                <a:srgbClr val="FFFF00"/>
              </a:buClr>
            </a:pP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Requirements:</a:t>
            </a:r>
          </a:p>
          <a:p>
            <a:pPr lvl="1">
              <a:buClr>
                <a:srgbClr val="FFFF00"/>
              </a:buClr>
              <a:buFont typeface="Wingdings" pitchFamily="2" charset="2"/>
              <a:buChar char="Ø"/>
            </a:pP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  Collaboration between Federal Programs and</a:t>
            </a:r>
          </a:p>
          <a:p>
            <a:pPr lvl="1">
              <a:buClr>
                <a:srgbClr val="FFFF00"/>
              </a:buClr>
            </a:pPr>
            <a:r>
              <a:rPr lang="en-US" sz="2800" b="1" dirty="0" smtClean="0">
                <a:solidFill>
                  <a:schemeClr val="tx2"/>
                </a:solidFill>
                <a:latin typeface="Baskerville Old Face" pitchFamily="18" charset="0"/>
              </a:rPr>
              <a:t>		Finance </a:t>
            </a: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LEA personnel</a:t>
            </a:r>
          </a:p>
          <a:p>
            <a:pPr lvl="1">
              <a:buClr>
                <a:srgbClr val="FFFF00"/>
              </a:buClr>
              <a:buFont typeface="Wingdings" pitchFamily="2" charset="2"/>
              <a:buChar char="Ø"/>
            </a:pP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  More info on payment requests</a:t>
            </a:r>
          </a:p>
          <a:p>
            <a:pPr lvl="1">
              <a:buClr>
                <a:srgbClr val="FFFF00"/>
              </a:buClr>
              <a:buFont typeface="Wingdings" pitchFamily="2" charset="2"/>
              <a:buChar char="Ø"/>
            </a:pP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  Quarterly e-reporting submissions</a:t>
            </a:r>
          </a:p>
          <a:p>
            <a:pPr>
              <a:buClr>
                <a:srgbClr val="FFFF00"/>
              </a:buClr>
            </a:pP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Reminder -</a:t>
            </a:r>
          </a:p>
          <a:p>
            <a:pPr lvl="1">
              <a:buClr>
                <a:srgbClr val="FFFF00"/>
              </a:buClr>
              <a:buFont typeface="Wingdings" pitchFamily="2" charset="2"/>
              <a:buChar char="Ø"/>
            </a:pP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Quarterly expenditures for 3/31 Quarter were due by April 15, 2011</a:t>
            </a:r>
          </a:p>
          <a:p>
            <a:pPr lvl="1">
              <a:buClr>
                <a:srgbClr val="FFFF00"/>
              </a:buClr>
              <a:buFont typeface="Wingdings" pitchFamily="2" charset="2"/>
              <a:buChar char="Ø"/>
            </a:pPr>
            <a:r>
              <a:rPr lang="en-US" sz="2800" b="1" dirty="0">
                <a:solidFill>
                  <a:schemeClr val="tx2"/>
                </a:solidFill>
                <a:latin typeface="Baskerville Old Face" pitchFamily="18" charset="0"/>
              </a:rPr>
              <a:t>$$$ stops at the end of the work day</a:t>
            </a:r>
          </a:p>
          <a:p>
            <a:pPr lvl="1">
              <a:buClr>
                <a:srgbClr val="FFFF00"/>
              </a:buClr>
              <a:buFont typeface="Wingdings" pitchFamily="2" charset="2"/>
              <a:buChar char="Ø"/>
            </a:pPr>
            <a:endParaRPr lang="en-US" sz="2800" b="1" dirty="0">
              <a:solidFill>
                <a:schemeClr val="tx2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1000" y="152400"/>
            <a:ext cx="8305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000" b="1">
                <a:solidFill>
                  <a:schemeClr val="tx2"/>
                </a:solidFill>
                <a:latin typeface="Baskerville Old Face" pitchFamily="18" charset="0"/>
              </a:rPr>
              <a:t>E-reporting Observations</a:t>
            </a:r>
            <a:endParaRPr lang="en-US" sz="6000">
              <a:solidFill>
                <a:schemeClr val="tx2"/>
              </a:solidFill>
              <a:latin typeface="Baskerville Old Face" pitchFamily="18" charset="0"/>
            </a:endParaRPr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381000" y="1371600"/>
            <a:ext cx="84582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71550" lvl="1" indent="-514350">
              <a:buClr>
                <a:srgbClr val="FFFF00"/>
              </a:buClr>
            </a:pPr>
            <a:endParaRPr lang="en-US" sz="4000" b="1" dirty="0">
              <a:solidFill>
                <a:schemeClr val="tx2"/>
              </a:solidFill>
              <a:latin typeface="Baskerville Old Face" pitchFamily="18" charset="0"/>
            </a:endParaRPr>
          </a:p>
          <a:p>
            <a:pPr marL="971550" lvl="1" indent="-514350">
              <a:buClr>
                <a:srgbClr val="FFFF00"/>
              </a:buClr>
            </a:pPr>
            <a:r>
              <a:rPr lang="en-US" sz="4000" b="1" dirty="0" smtClean="0">
                <a:solidFill>
                  <a:schemeClr val="tx2"/>
                </a:solidFill>
                <a:latin typeface="Baskerville Old Face" pitchFamily="18" charset="0"/>
              </a:rPr>
              <a:t>No quarterly report submitted</a:t>
            </a:r>
            <a:endParaRPr lang="en-US" sz="4000" b="1" dirty="0">
              <a:solidFill>
                <a:schemeClr val="tx2"/>
              </a:solidFill>
              <a:latin typeface="Baskerville Old Face" pitchFamily="18" charset="0"/>
            </a:endParaRPr>
          </a:p>
          <a:p>
            <a:pPr marL="971550" lvl="1" indent="-514350">
              <a:buClr>
                <a:srgbClr val="FFFF00"/>
              </a:buClr>
            </a:pPr>
            <a:r>
              <a:rPr lang="en-US" sz="4000" b="1" dirty="0">
                <a:solidFill>
                  <a:schemeClr val="tx2"/>
                </a:solidFill>
                <a:latin typeface="Baskerville Old Face" pitchFamily="18" charset="0"/>
              </a:rPr>
              <a:t>Expenditures in line with no $$$</a:t>
            </a:r>
          </a:p>
          <a:p>
            <a:pPr marL="971550" lvl="1" indent="-514350">
              <a:buClr>
                <a:srgbClr val="FFFF00"/>
              </a:buClr>
            </a:pPr>
            <a:r>
              <a:rPr lang="en-US" sz="4000" b="1" dirty="0">
                <a:solidFill>
                  <a:schemeClr val="tx2"/>
                </a:solidFill>
                <a:latin typeface="Baskerville Old Face" pitchFamily="18" charset="0"/>
              </a:rPr>
              <a:t>Expenditures exceeding budget with no </a:t>
            </a:r>
            <a:r>
              <a:rPr lang="en-US" sz="4000" b="1" dirty="0" smtClean="0">
                <a:solidFill>
                  <a:schemeClr val="tx2"/>
                </a:solidFill>
                <a:latin typeface="Baskerville Old Face" pitchFamily="18" charset="0"/>
              </a:rPr>
              <a:t>amendment</a:t>
            </a:r>
          </a:p>
          <a:p>
            <a:pPr marL="971550" lvl="1" indent="-514350">
              <a:buClr>
                <a:srgbClr val="FFFF00"/>
              </a:buClr>
            </a:pPr>
            <a:r>
              <a:rPr lang="en-US" sz="4000" b="1" dirty="0" smtClean="0">
                <a:solidFill>
                  <a:schemeClr val="tx2"/>
                </a:solidFill>
                <a:latin typeface="Baskerville Old Face" pitchFamily="18" charset="0"/>
              </a:rPr>
              <a:t>Line item expenditures disappearing between quarters</a:t>
            </a:r>
            <a:endParaRPr lang="en-US" sz="4000" b="1" dirty="0">
              <a:solidFill>
                <a:schemeClr val="tx2"/>
              </a:solidFill>
              <a:latin typeface="Baskerville Old Face" pitchFamily="18" charset="0"/>
            </a:endParaRPr>
          </a:p>
          <a:p>
            <a:pPr marL="971550" lvl="1" indent="-514350">
              <a:buClr>
                <a:srgbClr val="FFFF00"/>
              </a:buClr>
            </a:pPr>
            <a:endParaRPr lang="en-US" sz="2800" b="1" dirty="0">
              <a:solidFill>
                <a:schemeClr val="tx2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Status Page</a:t>
            </a:r>
            <a:endParaRPr lang="en-US" sz="6000" b="1" cap="none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686800" cy="4876800"/>
          </a:xfrm>
        </p:spPr>
        <p:txBody>
          <a:bodyPr/>
          <a:lstStyle/>
          <a:p>
            <a:pPr marL="320040" indent="-320040" eaLnBrk="1" fontAlgn="auto" hangingPunct="1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v"/>
              <a:defRPr/>
            </a:pPr>
            <a:r>
              <a:rPr lang="en-US" sz="4000" dirty="0" smtClean="0">
                <a:latin typeface="Baskerville Old Face" pitchFamily="18" charset="0"/>
              </a:rPr>
              <a:t>One is for deadlines from July-December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v"/>
              <a:defRPr/>
            </a:pPr>
            <a:r>
              <a:rPr lang="en-US" sz="4000" dirty="0" smtClean="0">
                <a:latin typeface="Baskerville Old Face" pitchFamily="18" charset="0"/>
              </a:rPr>
              <a:t> One is for deadlines from January-June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v"/>
              <a:defRPr/>
            </a:pPr>
            <a:r>
              <a:rPr lang="en-US" sz="4000" dirty="0" smtClean="0">
                <a:latin typeface="Baskerville Old Face" pitchFamily="18" charset="0"/>
              </a:rPr>
              <a:t> Check red cells for needed corrections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v"/>
              <a:defRPr/>
            </a:pPr>
            <a:r>
              <a:rPr lang="en-US" sz="4000" dirty="0" smtClean="0">
                <a:latin typeface="Baskerville Old Face" pitchFamily="18" charset="0"/>
              </a:rPr>
              <a:t> Email NCLB/ESEA consultant and Brenda Staggs to correct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" pitchFamily="2" charset="2"/>
              <a:buChar char="v"/>
              <a:defRPr/>
            </a:pPr>
            <a:r>
              <a:rPr lang="en-US" sz="4000" dirty="0" smtClean="0">
                <a:latin typeface="Baskerville Old Face" pitchFamily="18" charset="0"/>
              </a:rPr>
              <a:t> “Go GREEN” to receive funds on time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accent1">
                  <a:lumMod val="75000"/>
                </a:schemeClr>
              </a:buClr>
              <a:buFont typeface="Wingdings 2" pitchFamily="18" charset="2"/>
              <a:buNone/>
              <a:defRPr/>
            </a:pPr>
            <a:endParaRPr lang="en-US" sz="4000" dirty="0" smtClean="0">
              <a:latin typeface="Baskerville Old Face" pitchFamily="18" charset="0"/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36868" name="TextBox 3"/>
          <p:cNvSpPr txBox="1">
            <a:spLocks noChangeArrowheads="1"/>
          </p:cNvSpPr>
          <p:nvPr/>
        </p:nvSpPr>
        <p:spPr bwMode="auto">
          <a:xfrm>
            <a:off x="152400" y="1295400"/>
            <a:ext cx="87630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u="sng" dirty="0">
                <a:solidFill>
                  <a:schemeClr val="tx2"/>
                </a:solidFill>
                <a:latin typeface="Baskerville Old Face" pitchFamily="18" charset="0"/>
                <a:cs typeface="Arial" charset="0"/>
              </a:rPr>
              <a:t>http://www.state.tn.us/education/fedprog/fpadministration.shtml</a:t>
            </a:r>
            <a:endParaRPr lang="en-US" sz="2400" b="1" dirty="0">
              <a:solidFill>
                <a:schemeClr val="tx2"/>
              </a:solidFill>
              <a:latin typeface="Baskerville Old Face" pitchFamily="18" charset="0"/>
            </a:endParaRPr>
          </a:p>
          <a:p>
            <a:endParaRPr lang="en-US" b="1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800" b="1" cap="none" smtClean="0">
                <a:effectLst/>
                <a:latin typeface="Baskerville Old Face" pitchFamily="18" charset="0"/>
              </a:rPr>
              <a:t>Status Page Caution Flags…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600200"/>
            <a:ext cx="6629400" cy="5029200"/>
          </a:xfrm>
        </p:spPr>
        <p:txBody>
          <a:bodyPr>
            <a:normAutofit lnSpcReduction="10000"/>
          </a:bodyPr>
          <a:lstStyle/>
          <a:p>
            <a:pPr marL="320040" indent="-320040"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20000"/>
              <a:buFont typeface="Wingdings" pitchFamily="2" charset="2"/>
              <a:buChar char="v"/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fferaw" pitchFamily="66" charset="0"/>
              </a:rPr>
              <a:t>   </a:t>
            </a:r>
            <a:r>
              <a:rPr lang="en-US" b="1" dirty="0" smtClean="0">
                <a:latin typeface="Baskerville Old Face" pitchFamily="18" charset="0"/>
              </a:rPr>
              <a:t>Gold Flags </a:t>
            </a:r>
          </a:p>
          <a:p>
            <a:pPr marL="1314450" lvl="2" indent="-514350"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20000"/>
              <a:buFont typeface="+mj-lt"/>
              <a:buAutoNum type="arabicPeriod"/>
              <a:defRPr/>
            </a:pPr>
            <a:r>
              <a:rPr lang="en-US" sz="2800" b="1" dirty="0" smtClean="0">
                <a:latin typeface="Baskerville Old Face" pitchFamily="18" charset="0"/>
              </a:rPr>
              <a:t>Pending deadlines </a:t>
            </a:r>
          </a:p>
          <a:p>
            <a:pPr marL="1314450" lvl="2" indent="-514350"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20000"/>
              <a:buFont typeface="+mj-lt"/>
              <a:buAutoNum type="arabicPeriod"/>
              <a:defRPr/>
            </a:pPr>
            <a:r>
              <a:rPr lang="en-US" sz="2800" b="1" dirty="0" smtClean="0">
                <a:latin typeface="Baskerville Old Face" pitchFamily="18" charset="0"/>
              </a:rPr>
              <a:t>Item not ready for LEA</a:t>
            </a:r>
          </a:p>
          <a:p>
            <a:pPr marL="1314450" lvl="2" indent="-514350"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20000"/>
              <a:buFont typeface="+mj-lt"/>
              <a:buAutoNum type="arabicPeriod"/>
              <a:defRPr/>
            </a:pPr>
            <a:r>
              <a:rPr lang="en-US" sz="2800" b="1" dirty="0" smtClean="0">
                <a:latin typeface="Baskerville Old Face" pitchFamily="18" charset="0"/>
              </a:rPr>
              <a:t>Nothing required YET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20000"/>
              <a:buFont typeface="Wingdings" pitchFamily="2" charset="2"/>
              <a:buChar char="v"/>
              <a:defRPr/>
            </a:pP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fferaw" pitchFamily="66" charset="0"/>
            </a:endParaRP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20000"/>
              <a:buFont typeface="Wingdings" pitchFamily="2" charset="2"/>
              <a:buChar char="v"/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fferaw" pitchFamily="66" charset="0"/>
              </a:rPr>
              <a:t>   </a:t>
            </a:r>
            <a:r>
              <a:rPr lang="en-US" b="1" dirty="0" smtClean="0">
                <a:latin typeface="Baskerville Old Face" pitchFamily="18" charset="0"/>
              </a:rPr>
              <a:t>Red Flags </a:t>
            </a:r>
          </a:p>
          <a:p>
            <a:pPr marL="1314450" lvl="2" indent="-514350"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20000"/>
              <a:buFont typeface="+mj-lt"/>
              <a:buAutoNum type="arabicPeriod"/>
              <a:defRPr/>
            </a:pPr>
            <a:r>
              <a:rPr lang="en-US" sz="2800" b="1" dirty="0" smtClean="0">
                <a:latin typeface="Baskerville Old Face" pitchFamily="18" charset="0"/>
              </a:rPr>
              <a:t>Deadlines Missed     </a:t>
            </a:r>
          </a:p>
          <a:p>
            <a:pPr marL="1314450" lvl="2" indent="-514350"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20000"/>
              <a:buFont typeface="+mj-lt"/>
              <a:buAutoNum type="arabicPeriod"/>
              <a:defRPr/>
            </a:pPr>
            <a:r>
              <a:rPr lang="en-US" sz="2800" b="1" dirty="0" smtClean="0">
                <a:latin typeface="Baskerville Old Face" pitchFamily="18" charset="0"/>
              </a:rPr>
              <a:t>Items Incomplete                             </a:t>
            </a:r>
          </a:p>
          <a:p>
            <a:pPr marL="1314450" lvl="2" indent="-514350"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20000"/>
              <a:buFont typeface="+mj-lt"/>
              <a:buAutoNum type="arabicPeriod"/>
              <a:defRPr/>
            </a:pPr>
            <a:r>
              <a:rPr lang="en-US" sz="2800" b="1" dirty="0" smtClean="0">
                <a:latin typeface="Baskerville Old Face" pitchFamily="18" charset="0"/>
              </a:rPr>
              <a:t>Out Of Compliance</a:t>
            </a:r>
          </a:p>
          <a:p>
            <a:pPr marL="1314450" lvl="2" indent="-514350"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20000"/>
              <a:buFont typeface="+mj-lt"/>
              <a:buAutoNum type="arabicPeriod"/>
              <a:defRPr/>
            </a:pPr>
            <a:r>
              <a:rPr lang="en-US" sz="2800" b="1" dirty="0" smtClean="0">
                <a:latin typeface="Baskerville Old Face" pitchFamily="18" charset="0"/>
              </a:rPr>
              <a:t>Possible Funds Withheld</a:t>
            </a:r>
          </a:p>
          <a:p>
            <a:pPr marL="320040" indent="-320040"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20000"/>
              <a:buFont typeface="Wingdings" pitchFamily="2" charset="2"/>
              <a:buChar char="v"/>
              <a:defRPr/>
            </a:pP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fferaw" pitchFamily="66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58" t="28191" r="61427" b="39810"/>
          <a:stretch>
            <a:fillRect/>
          </a:stretch>
        </p:blipFill>
        <p:spPr bwMode="auto">
          <a:xfrm>
            <a:off x="685800" y="3657600"/>
            <a:ext cx="12620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893" name="Group 6"/>
          <p:cNvGrpSpPr>
            <a:grpSpLocks/>
          </p:cNvGrpSpPr>
          <p:nvPr/>
        </p:nvGrpSpPr>
        <p:grpSpPr bwMode="auto">
          <a:xfrm>
            <a:off x="609600" y="1447800"/>
            <a:ext cx="1450975" cy="1600200"/>
            <a:chOff x="4000" y="8449"/>
            <a:chExt cx="4685" cy="5400"/>
          </a:xfrm>
        </p:grpSpPr>
        <p:sp>
          <p:nvSpPr>
            <p:cNvPr id="37894" name="AutoShape 7"/>
            <p:cNvSpPr>
              <a:spLocks noChangeAspect="1" noChangeArrowheads="1"/>
            </p:cNvSpPr>
            <p:nvPr/>
          </p:nvSpPr>
          <p:spPr bwMode="auto">
            <a:xfrm>
              <a:off x="4000" y="8449"/>
              <a:ext cx="4685" cy="54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37895" name="Freeform 8"/>
            <p:cNvSpPr>
              <a:spLocks/>
            </p:cNvSpPr>
            <p:nvPr/>
          </p:nvSpPr>
          <p:spPr bwMode="auto">
            <a:xfrm>
              <a:off x="4199" y="9694"/>
              <a:ext cx="1628" cy="3625"/>
            </a:xfrm>
            <a:custGeom>
              <a:avLst/>
              <a:gdLst>
                <a:gd name="T0" fmla="*/ 0 w 663"/>
                <a:gd name="T1" fmla="*/ 2147483647 h 1476"/>
                <a:gd name="T2" fmla="*/ 2147483647 w 663"/>
                <a:gd name="T3" fmla="*/ 2147483647 h 1476"/>
                <a:gd name="T4" fmla="*/ 2147483647 w 663"/>
                <a:gd name="T5" fmla="*/ 2147483647 h 1476"/>
                <a:gd name="T6" fmla="*/ 2147483647 w 663"/>
                <a:gd name="T7" fmla="*/ 2147483647 h 1476"/>
                <a:gd name="T8" fmla="*/ 2147483647 w 663"/>
                <a:gd name="T9" fmla="*/ 2147483647 h 1476"/>
                <a:gd name="T10" fmla="*/ 2147483647 w 663"/>
                <a:gd name="T11" fmla="*/ 2147483647 h 1476"/>
                <a:gd name="T12" fmla="*/ 2147483647 w 663"/>
                <a:gd name="T13" fmla="*/ 2147483647 h 1476"/>
                <a:gd name="T14" fmla="*/ 2147483647 w 663"/>
                <a:gd name="T15" fmla="*/ 2147483647 h 1476"/>
                <a:gd name="T16" fmla="*/ 2147483647 w 663"/>
                <a:gd name="T17" fmla="*/ 2147483647 h 1476"/>
                <a:gd name="T18" fmla="*/ 2147483647 w 663"/>
                <a:gd name="T19" fmla="*/ 2147483647 h 1476"/>
                <a:gd name="T20" fmla="*/ 2147483647 w 663"/>
                <a:gd name="T21" fmla="*/ 2147483647 h 1476"/>
                <a:gd name="T22" fmla="*/ 2147483647 w 663"/>
                <a:gd name="T23" fmla="*/ 2147483647 h 1476"/>
                <a:gd name="T24" fmla="*/ 2147483647 w 663"/>
                <a:gd name="T25" fmla="*/ 2147483647 h 1476"/>
                <a:gd name="T26" fmla="*/ 2147483647 w 663"/>
                <a:gd name="T27" fmla="*/ 2147483647 h 1476"/>
                <a:gd name="T28" fmla="*/ 2147483647 w 663"/>
                <a:gd name="T29" fmla="*/ 2147483647 h 1476"/>
                <a:gd name="T30" fmla="*/ 2147483647 w 663"/>
                <a:gd name="T31" fmla="*/ 2147483647 h 1476"/>
                <a:gd name="T32" fmla="*/ 2147483647 w 663"/>
                <a:gd name="T33" fmla="*/ 2147483647 h 1476"/>
                <a:gd name="T34" fmla="*/ 2147483647 w 663"/>
                <a:gd name="T35" fmla="*/ 2147483647 h 1476"/>
                <a:gd name="T36" fmla="*/ 2147483647 w 663"/>
                <a:gd name="T37" fmla="*/ 2147483647 h 1476"/>
                <a:gd name="T38" fmla="*/ 2147483647 w 663"/>
                <a:gd name="T39" fmla="*/ 2147483647 h 1476"/>
                <a:gd name="T40" fmla="*/ 2147483647 w 663"/>
                <a:gd name="T41" fmla="*/ 2147483647 h 1476"/>
                <a:gd name="T42" fmla="*/ 2147483647 w 663"/>
                <a:gd name="T43" fmla="*/ 2147483647 h 1476"/>
                <a:gd name="T44" fmla="*/ 2147483647 w 663"/>
                <a:gd name="T45" fmla="*/ 2147483647 h 1476"/>
                <a:gd name="T46" fmla="*/ 2147483647 w 663"/>
                <a:gd name="T47" fmla="*/ 2147483647 h 1476"/>
                <a:gd name="T48" fmla="*/ 2147483647 w 663"/>
                <a:gd name="T49" fmla="*/ 2147483647 h 1476"/>
                <a:gd name="T50" fmla="*/ 2147483647 w 663"/>
                <a:gd name="T51" fmla="*/ 0 h 1476"/>
                <a:gd name="T52" fmla="*/ 0 w 663"/>
                <a:gd name="T53" fmla="*/ 2147483647 h 14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63"/>
                <a:gd name="T82" fmla="*/ 0 h 1476"/>
                <a:gd name="T83" fmla="*/ 663 w 663"/>
                <a:gd name="T84" fmla="*/ 1476 h 147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63" h="1476">
                  <a:moveTo>
                    <a:pt x="0" y="18"/>
                  </a:moveTo>
                  <a:lnTo>
                    <a:pt x="6" y="31"/>
                  </a:lnTo>
                  <a:lnTo>
                    <a:pt x="23" y="71"/>
                  </a:lnTo>
                  <a:lnTo>
                    <a:pt x="50" y="131"/>
                  </a:lnTo>
                  <a:lnTo>
                    <a:pt x="86" y="209"/>
                  </a:lnTo>
                  <a:lnTo>
                    <a:pt x="127" y="303"/>
                  </a:lnTo>
                  <a:lnTo>
                    <a:pt x="175" y="408"/>
                  </a:lnTo>
                  <a:lnTo>
                    <a:pt x="225" y="523"/>
                  </a:lnTo>
                  <a:lnTo>
                    <a:pt x="278" y="642"/>
                  </a:lnTo>
                  <a:lnTo>
                    <a:pt x="333" y="764"/>
                  </a:lnTo>
                  <a:lnTo>
                    <a:pt x="386" y="884"/>
                  </a:lnTo>
                  <a:lnTo>
                    <a:pt x="437" y="999"/>
                  </a:lnTo>
                  <a:lnTo>
                    <a:pt x="486" y="1107"/>
                  </a:lnTo>
                  <a:lnTo>
                    <a:pt x="529" y="1203"/>
                  </a:lnTo>
                  <a:lnTo>
                    <a:pt x="565" y="1285"/>
                  </a:lnTo>
                  <a:lnTo>
                    <a:pt x="594" y="1349"/>
                  </a:lnTo>
                  <a:lnTo>
                    <a:pt x="612" y="1393"/>
                  </a:lnTo>
                  <a:lnTo>
                    <a:pt x="635" y="1443"/>
                  </a:lnTo>
                  <a:lnTo>
                    <a:pt x="651" y="1468"/>
                  </a:lnTo>
                  <a:lnTo>
                    <a:pt x="658" y="1476"/>
                  </a:lnTo>
                  <a:lnTo>
                    <a:pt x="663" y="1470"/>
                  </a:lnTo>
                  <a:lnTo>
                    <a:pt x="663" y="1456"/>
                  </a:lnTo>
                  <a:lnTo>
                    <a:pt x="661" y="1440"/>
                  </a:lnTo>
                  <a:lnTo>
                    <a:pt x="658" y="1426"/>
                  </a:lnTo>
                  <a:lnTo>
                    <a:pt x="657" y="1420"/>
                  </a:lnTo>
                  <a:lnTo>
                    <a:pt x="8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27F2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6" name="Freeform 9"/>
            <p:cNvSpPr>
              <a:spLocks/>
            </p:cNvSpPr>
            <p:nvPr/>
          </p:nvSpPr>
          <p:spPr bwMode="auto">
            <a:xfrm>
              <a:off x="4103" y="9451"/>
              <a:ext cx="420" cy="361"/>
            </a:xfrm>
            <a:custGeom>
              <a:avLst/>
              <a:gdLst>
                <a:gd name="T0" fmla="*/ 2147483647 w 171"/>
                <a:gd name="T1" fmla="*/ 2147483647 h 147"/>
                <a:gd name="T2" fmla="*/ 2147483647 w 171"/>
                <a:gd name="T3" fmla="*/ 2147483647 h 147"/>
                <a:gd name="T4" fmla="*/ 2147483647 w 171"/>
                <a:gd name="T5" fmla="*/ 2147483647 h 147"/>
                <a:gd name="T6" fmla="*/ 2147483647 w 171"/>
                <a:gd name="T7" fmla="*/ 2147483647 h 147"/>
                <a:gd name="T8" fmla="*/ 2147483647 w 171"/>
                <a:gd name="T9" fmla="*/ 2147483647 h 147"/>
                <a:gd name="T10" fmla="*/ 2147483647 w 171"/>
                <a:gd name="T11" fmla="*/ 2147483647 h 147"/>
                <a:gd name="T12" fmla="*/ 2147483647 w 171"/>
                <a:gd name="T13" fmla="*/ 2147483647 h 147"/>
                <a:gd name="T14" fmla="*/ 2147483647 w 171"/>
                <a:gd name="T15" fmla="*/ 2147483647 h 147"/>
                <a:gd name="T16" fmla="*/ 2147483647 w 171"/>
                <a:gd name="T17" fmla="*/ 2147483647 h 147"/>
                <a:gd name="T18" fmla="*/ 2147483647 w 171"/>
                <a:gd name="T19" fmla="*/ 2147483647 h 147"/>
                <a:gd name="T20" fmla="*/ 2147483647 w 171"/>
                <a:gd name="T21" fmla="*/ 2147483647 h 147"/>
                <a:gd name="T22" fmla="*/ 2147483647 w 171"/>
                <a:gd name="T23" fmla="*/ 2147483647 h 147"/>
                <a:gd name="T24" fmla="*/ 2147483647 w 171"/>
                <a:gd name="T25" fmla="*/ 2147483647 h 147"/>
                <a:gd name="T26" fmla="*/ 2147483647 w 171"/>
                <a:gd name="T27" fmla="*/ 2147483647 h 147"/>
                <a:gd name="T28" fmla="*/ 2147483647 w 171"/>
                <a:gd name="T29" fmla="*/ 2147483647 h 147"/>
                <a:gd name="T30" fmla="*/ 2147483647 w 171"/>
                <a:gd name="T31" fmla="*/ 2147483647 h 147"/>
                <a:gd name="T32" fmla="*/ 0 w 171"/>
                <a:gd name="T33" fmla="*/ 2147483647 h 147"/>
                <a:gd name="T34" fmla="*/ 2147483647 w 171"/>
                <a:gd name="T35" fmla="*/ 2147483647 h 147"/>
                <a:gd name="T36" fmla="*/ 2147483647 w 171"/>
                <a:gd name="T37" fmla="*/ 2147483647 h 147"/>
                <a:gd name="T38" fmla="*/ 2147483647 w 171"/>
                <a:gd name="T39" fmla="*/ 2147483647 h 147"/>
                <a:gd name="T40" fmla="*/ 2147483647 w 171"/>
                <a:gd name="T41" fmla="*/ 2147483647 h 147"/>
                <a:gd name="T42" fmla="*/ 2147483647 w 171"/>
                <a:gd name="T43" fmla="*/ 2147483647 h 147"/>
                <a:gd name="T44" fmla="*/ 2147483647 w 171"/>
                <a:gd name="T45" fmla="*/ 2147483647 h 147"/>
                <a:gd name="T46" fmla="*/ 2147483647 w 171"/>
                <a:gd name="T47" fmla="*/ 1835634356 h 147"/>
                <a:gd name="T48" fmla="*/ 2147483647 w 171"/>
                <a:gd name="T49" fmla="*/ 0 h 147"/>
                <a:gd name="T50" fmla="*/ 2147483647 w 171"/>
                <a:gd name="T51" fmla="*/ 1835634356 h 147"/>
                <a:gd name="T52" fmla="*/ 2147483647 w 171"/>
                <a:gd name="T53" fmla="*/ 2147483647 h 147"/>
                <a:gd name="T54" fmla="*/ 2147483647 w 171"/>
                <a:gd name="T55" fmla="*/ 2147483647 h 147"/>
                <a:gd name="T56" fmla="*/ 2147483647 w 171"/>
                <a:gd name="T57" fmla="*/ 2147483647 h 147"/>
                <a:gd name="T58" fmla="*/ 2147483647 w 171"/>
                <a:gd name="T59" fmla="*/ 2147483647 h 147"/>
                <a:gd name="T60" fmla="*/ 2147483647 w 171"/>
                <a:gd name="T61" fmla="*/ 2147483647 h 147"/>
                <a:gd name="T62" fmla="*/ 2147483647 w 171"/>
                <a:gd name="T63" fmla="*/ 2147483647 h 147"/>
                <a:gd name="T64" fmla="*/ 2147483647 w 171"/>
                <a:gd name="T65" fmla="*/ 2147483647 h 1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1"/>
                <a:gd name="T100" fmla="*/ 0 h 147"/>
                <a:gd name="T101" fmla="*/ 171 w 171"/>
                <a:gd name="T102" fmla="*/ 147 h 14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1" h="147">
                  <a:moveTo>
                    <a:pt x="171" y="73"/>
                  </a:moveTo>
                  <a:lnTo>
                    <a:pt x="168" y="89"/>
                  </a:lnTo>
                  <a:lnTo>
                    <a:pt x="164" y="102"/>
                  </a:lnTo>
                  <a:lnTo>
                    <a:pt x="156" y="114"/>
                  </a:lnTo>
                  <a:lnTo>
                    <a:pt x="146" y="125"/>
                  </a:lnTo>
                  <a:lnTo>
                    <a:pt x="133" y="135"/>
                  </a:lnTo>
                  <a:lnTo>
                    <a:pt x="119" y="141"/>
                  </a:lnTo>
                  <a:lnTo>
                    <a:pt x="104" y="145"/>
                  </a:lnTo>
                  <a:lnTo>
                    <a:pt x="86" y="147"/>
                  </a:lnTo>
                  <a:lnTo>
                    <a:pt x="68" y="145"/>
                  </a:lnTo>
                  <a:lnTo>
                    <a:pt x="53" y="141"/>
                  </a:lnTo>
                  <a:lnTo>
                    <a:pt x="38" y="135"/>
                  </a:lnTo>
                  <a:lnTo>
                    <a:pt x="26" y="125"/>
                  </a:lnTo>
                  <a:lnTo>
                    <a:pt x="15" y="114"/>
                  </a:lnTo>
                  <a:lnTo>
                    <a:pt x="7" y="102"/>
                  </a:lnTo>
                  <a:lnTo>
                    <a:pt x="2" y="89"/>
                  </a:lnTo>
                  <a:lnTo>
                    <a:pt x="0" y="73"/>
                  </a:lnTo>
                  <a:lnTo>
                    <a:pt x="2" y="58"/>
                  </a:lnTo>
                  <a:lnTo>
                    <a:pt x="7" y="45"/>
                  </a:lnTo>
                  <a:lnTo>
                    <a:pt x="15" y="33"/>
                  </a:lnTo>
                  <a:lnTo>
                    <a:pt x="26" y="22"/>
                  </a:lnTo>
                  <a:lnTo>
                    <a:pt x="38" y="12"/>
                  </a:lnTo>
                  <a:lnTo>
                    <a:pt x="53" y="6"/>
                  </a:lnTo>
                  <a:lnTo>
                    <a:pt x="68" y="1"/>
                  </a:lnTo>
                  <a:lnTo>
                    <a:pt x="86" y="0"/>
                  </a:lnTo>
                  <a:lnTo>
                    <a:pt x="104" y="1"/>
                  </a:lnTo>
                  <a:lnTo>
                    <a:pt x="119" y="6"/>
                  </a:lnTo>
                  <a:lnTo>
                    <a:pt x="133" y="12"/>
                  </a:lnTo>
                  <a:lnTo>
                    <a:pt x="146" y="22"/>
                  </a:lnTo>
                  <a:lnTo>
                    <a:pt x="156" y="33"/>
                  </a:lnTo>
                  <a:lnTo>
                    <a:pt x="164" y="45"/>
                  </a:lnTo>
                  <a:lnTo>
                    <a:pt x="168" y="58"/>
                  </a:lnTo>
                  <a:lnTo>
                    <a:pt x="171" y="73"/>
                  </a:lnTo>
                  <a:close/>
                </a:path>
              </a:pathLst>
            </a:custGeom>
            <a:solidFill>
              <a:srgbClr val="E27F2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7" name="Freeform 10"/>
            <p:cNvSpPr>
              <a:spLocks/>
            </p:cNvSpPr>
            <p:nvPr/>
          </p:nvSpPr>
          <p:spPr bwMode="auto">
            <a:xfrm>
              <a:off x="4552" y="8685"/>
              <a:ext cx="4074" cy="3087"/>
            </a:xfrm>
            <a:custGeom>
              <a:avLst/>
              <a:gdLst>
                <a:gd name="T0" fmla="*/ 2147483647 w 1660"/>
                <a:gd name="T1" fmla="*/ 2147483647 h 1256"/>
                <a:gd name="T2" fmla="*/ 2147483647 w 1660"/>
                <a:gd name="T3" fmla="*/ 2147483647 h 1256"/>
                <a:gd name="T4" fmla="*/ 2147483647 w 1660"/>
                <a:gd name="T5" fmla="*/ 2147483647 h 1256"/>
                <a:gd name="T6" fmla="*/ 2147483647 w 1660"/>
                <a:gd name="T7" fmla="*/ 2147483647 h 1256"/>
                <a:gd name="T8" fmla="*/ 2147483647 w 1660"/>
                <a:gd name="T9" fmla="*/ 2147483647 h 1256"/>
                <a:gd name="T10" fmla="*/ 2147483647 w 1660"/>
                <a:gd name="T11" fmla="*/ 2147483647 h 1256"/>
                <a:gd name="T12" fmla="*/ 2147483647 w 1660"/>
                <a:gd name="T13" fmla="*/ 2147483647 h 1256"/>
                <a:gd name="T14" fmla="*/ 2147483647 w 1660"/>
                <a:gd name="T15" fmla="*/ 2147483647 h 1256"/>
                <a:gd name="T16" fmla="*/ 2147483647 w 1660"/>
                <a:gd name="T17" fmla="*/ 2147483647 h 1256"/>
                <a:gd name="T18" fmla="*/ 2147483647 w 1660"/>
                <a:gd name="T19" fmla="*/ 2147483647 h 1256"/>
                <a:gd name="T20" fmla="*/ 2147483647 w 1660"/>
                <a:gd name="T21" fmla="*/ 2147483647 h 1256"/>
                <a:gd name="T22" fmla="*/ 2147483647 w 1660"/>
                <a:gd name="T23" fmla="*/ 2147483647 h 1256"/>
                <a:gd name="T24" fmla="*/ 2147483647 w 1660"/>
                <a:gd name="T25" fmla="*/ 2147483647 h 1256"/>
                <a:gd name="T26" fmla="*/ 2147483647 w 1660"/>
                <a:gd name="T27" fmla="*/ 2147483647 h 1256"/>
                <a:gd name="T28" fmla="*/ 2147483647 w 1660"/>
                <a:gd name="T29" fmla="*/ 2147483647 h 1256"/>
                <a:gd name="T30" fmla="*/ 2147483647 w 1660"/>
                <a:gd name="T31" fmla="*/ 2147483647 h 1256"/>
                <a:gd name="T32" fmla="*/ 2147483647 w 1660"/>
                <a:gd name="T33" fmla="*/ 2147483647 h 1256"/>
                <a:gd name="T34" fmla="*/ 2147483647 w 1660"/>
                <a:gd name="T35" fmla="*/ 2147483647 h 1256"/>
                <a:gd name="T36" fmla="*/ 2147483647 w 1660"/>
                <a:gd name="T37" fmla="*/ 2147483647 h 1256"/>
                <a:gd name="T38" fmla="*/ 2147483647 w 1660"/>
                <a:gd name="T39" fmla="*/ 2147483647 h 1256"/>
                <a:gd name="T40" fmla="*/ 2147483647 w 1660"/>
                <a:gd name="T41" fmla="*/ 2147483647 h 1256"/>
                <a:gd name="T42" fmla="*/ 2147483647 w 1660"/>
                <a:gd name="T43" fmla="*/ 2147483647 h 1256"/>
                <a:gd name="T44" fmla="*/ 2147483647 w 1660"/>
                <a:gd name="T45" fmla="*/ 2147483647 h 1256"/>
                <a:gd name="T46" fmla="*/ 2147483647 w 1660"/>
                <a:gd name="T47" fmla="*/ 2147483647 h 1256"/>
                <a:gd name="T48" fmla="*/ 2147483647 w 1660"/>
                <a:gd name="T49" fmla="*/ 2147483647 h 1256"/>
                <a:gd name="T50" fmla="*/ 2147483647 w 1660"/>
                <a:gd name="T51" fmla="*/ 2147483647 h 1256"/>
                <a:gd name="T52" fmla="*/ 2147483647 w 1660"/>
                <a:gd name="T53" fmla="*/ 2147483647 h 1256"/>
                <a:gd name="T54" fmla="*/ 2147483647 w 1660"/>
                <a:gd name="T55" fmla="*/ 2147483647 h 1256"/>
                <a:gd name="T56" fmla="*/ 2147483647 w 1660"/>
                <a:gd name="T57" fmla="*/ 2147483647 h 1256"/>
                <a:gd name="T58" fmla="*/ 2147483647 w 1660"/>
                <a:gd name="T59" fmla="*/ 2147483647 h 1256"/>
                <a:gd name="T60" fmla="*/ 2147483647 w 1660"/>
                <a:gd name="T61" fmla="*/ 2147483647 h 1256"/>
                <a:gd name="T62" fmla="*/ 2147483647 w 1660"/>
                <a:gd name="T63" fmla="*/ 2147483647 h 1256"/>
                <a:gd name="T64" fmla="*/ 2147483647 w 1660"/>
                <a:gd name="T65" fmla="*/ 2147483647 h 1256"/>
                <a:gd name="T66" fmla="*/ 2147483647 w 1660"/>
                <a:gd name="T67" fmla="*/ 2147483647 h 1256"/>
                <a:gd name="T68" fmla="*/ 2147483647 w 1660"/>
                <a:gd name="T69" fmla="*/ 2147483647 h 1256"/>
                <a:gd name="T70" fmla="*/ 2147483647 w 1660"/>
                <a:gd name="T71" fmla="*/ 2147483647 h 1256"/>
                <a:gd name="T72" fmla="*/ 2147483647 w 1660"/>
                <a:gd name="T73" fmla="*/ 2147483647 h 1256"/>
                <a:gd name="T74" fmla="*/ 2147483647 w 1660"/>
                <a:gd name="T75" fmla="*/ 2147483647 h 1256"/>
                <a:gd name="T76" fmla="*/ 2147483647 w 1660"/>
                <a:gd name="T77" fmla="*/ 2147483647 h 1256"/>
                <a:gd name="T78" fmla="*/ 2147483647 w 1660"/>
                <a:gd name="T79" fmla="*/ 2147483647 h 1256"/>
                <a:gd name="T80" fmla="*/ 2147483647 w 1660"/>
                <a:gd name="T81" fmla="*/ 2147483647 h 1256"/>
                <a:gd name="T82" fmla="*/ 2147483647 w 1660"/>
                <a:gd name="T83" fmla="*/ 2147483647 h 1256"/>
                <a:gd name="T84" fmla="*/ 2147483647 w 1660"/>
                <a:gd name="T85" fmla="*/ 2147483647 h 1256"/>
                <a:gd name="T86" fmla="*/ 2147483647 w 1660"/>
                <a:gd name="T87" fmla="*/ 2147483647 h 1256"/>
                <a:gd name="T88" fmla="*/ 2147483647 w 1660"/>
                <a:gd name="T89" fmla="*/ 2147483647 h 1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660"/>
                <a:gd name="T136" fmla="*/ 0 h 1256"/>
                <a:gd name="T137" fmla="*/ 1660 w 1660"/>
                <a:gd name="T138" fmla="*/ 1256 h 125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660" h="1256">
                  <a:moveTo>
                    <a:pt x="0" y="539"/>
                  </a:moveTo>
                  <a:lnTo>
                    <a:pt x="2" y="535"/>
                  </a:lnTo>
                  <a:lnTo>
                    <a:pt x="9" y="521"/>
                  </a:lnTo>
                  <a:lnTo>
                    <a:pt x="20" y="500"/>
                  </a:lnTo>
                  <a:lnTo>
                    <a:pt x="36" y="473"/>
                  </a:lnTo>
                  <a:lnTo>
                    <a:pt x="56" y="441"/>
                  </a:lnTo>
                  <a:lnTo>
                    <a:pt x="80" y="405"/>
                  </a:lnTo>
                  <a:lnTo>
                    <a:pt x="110" y="367"/>
                  </a:lnTo>
                  <a:lnTo>
                    <a:pt x="143" y="327"/>
                  </a:lnTo>
                  <a:lnTo>
                    <a:pt x="180" y="287"/>
                  </a:lnTo>
                  <a:lnTo>
                    <a:pt x="223" y="249"/>
                  </a:lnTo>
                  <a:lnTo>
                    <a:pt x="269" y="213"/>
                  </a:lnTo>
                  <a:lnTo>
                    <a:pt x="320" y="181"/>
                  </a:lnTo>
                  <a:lnTo>
                    <a:pt x="375" y="154"/>
                  </a:lnTo>
                  <a:lnTo>
                    <a:pt x="434" y="133"/>
                  </a:lnTo>
                  <a:lnTo>
                    <a:pt x="498" y="119"/>
                  </a:lnTo>
                  <a:lnTo>
                    <a:pt x="566" y="115"/>
                  </a:lnTo>
                  <a:lnTo>
                    <a:pt x="567" y="115"/>
                  </a:lnTo>
                  <a:lnTo>
                    <a:pt x="571" y="116"/>
                  </a:lnTo>
                  <a:lnTo>
                    <a:pt x="578" y="117"/>
                  </a:lnTo>
                  <a:lnTo>
                    <a:pt x="587" y="118"/>
                  </a:lnTo>
                  <a:lnTo>
                    <a:pt x="597" y="120"/>
                  </a:lnTo>
                  <a:lnTo>
                    <a:pt x="609" y="123"/>
                  </a:lnTo>
                  <a:lnTo>
                    <a:pt x="623" y="127"/>
                  </a:lnTo>
                  <a:lnTo>
                    <a:pt x="637" y="131"/>
                  </a:lnTo>
                  <a:lnTo>
                    <a:pt x="653" y="135"/>
                  </a:lnTo>
                  <a:lnTo>
                    <a:pt x="669" y="141"/>
                  </a:lnTo>
                  <a:lnTo>
                    <a:pt x="686" y="146"/>
                  </a:lnTo>
                  <a:lnTo>
                    <a:pt x="702" y="153"/>
                  </a:lnTo>
                  <a:lnTo>
                    <a:pt x="720" y="161"/>
                  </a:lnTo>
                  <a:lnTo>
                    <a:pt x="736" y="169"/>
                  </a:lnTo>
                  <a:lnTo>
                    <a:pt x="752" y="178"/>
                  </a:lnTo>
                  <a:lnTo>
                    <a:pt x="767" y="188"/>
                  </a:lnTo>
                  <a:lnTo>
                    <a:pt x="773" y="190"/>
                  </a:lnTo>
                  <a:lnTo>
                    <a:pt x="788" y="196"/>
                  </a:lnTo>
                  <a:lnTo>
                    <a:pt x="811" y="203"/>
                  </a:lnTo>
                  <a:lnTo>
                    <a:pt x="843" y="212"/>
                  </a:lnTo>
                  <a:lnTo>
                    <a:pt x="881" y="221"/>
                  </a:lnTo>
                  <a:lnTo>
                    <a:pt x="927" y="228"/>
                  </a:lnTo>
                  <a:lnTo>
                    <a:pt x="976" y="234"/>
                  </a:lnTo>
                  <a:lnTo>
                    <a:pt x="1029" y="236"/>
                  </a:lnTo>
                  <a:lnTo>
                    <a:pt x="1084" y="234"/>
                  </a:lnTo>
                  <a:lnTo>
                    <a:pt x="1142" y="226"/>
                  </a:lnTo>
                  <a:lnTo>
                    <a:pt x="1200" y="212"/>
                  </a:lnTo>
                  <a:lnTo>
                    <a:pt x="1257" y="190"/>
                  </a:lnTo>
                  <a:lnTo>
                    <a:pt x="1315" y="158"/>
                  </a:lnTo>
                  <a:lnTo>
                    <a:pt x="1368" y="117"/>
                  </a:lnTo>
                  <a:lnTo>
                    <a:pt x="1420" y="65"/>
                  </a:lnTo>
                  <a:lnTo>
                    <a:pt x="1466" y="0"/>
                  </a:lnTo>
                  <a:lnTo>
                    <a:pt x="1465" y="15"/>
                  </a:lnTo>
                  <a:lnTo>
                    <a:pt x="1461" y="59"/>
                  </a:lnTo>
                  <a:lnTo>
                    <a:pt x="1456" y="122"/>
                  </a:lnTo>
                  <a:lnTo>
                    <a:pt x="1453" y="199"/>
                  </a:lnTo>
                  <a:lnTo>
                    <a:pt x="1451" y="282"/>
                  </a:lnTo>
                  <a:lnTo>
                    <a:pt x="1452" y="365"/>
                  </a:lnTo>
                  <a:lnTo>
                    <a:pt x="1459" y="441"/>
                  </a:lnTo>
                  <a:lnTo>
                    <a:pt x="1471" y="503"/>
                  </a:lnTo>
                  <a:lnTo>
                    <a:pt x="1478" y="527"/>
                  </a:lnTo>
                  <a:lnTo>
                    <a:pt x="1487" y="548"/>
                  </a:lnTo>
                  <a:lnTo>
                    <a:pt x="1496" y="566"/>
                  </a:lnTo>
                  <a:lnTo>
                    <a:pt x="1506" y="581"/>
                  </a:lnTo>
                  <a:lnTo>
                    <a:pt x="1516" y="594"/>
                  </a:lnTo>
                  <a:lnTo>
                    <a:pt x="1527" y="607"/>
                  </a:lnTo>
                  <a:lnTo>
                    <a:pt x="1538" y="618"/>
                  </a:lnTo>
                  <a:lnTo>
                    <a:pt x="1550" y="630"/>
                  </a:lnTo>
                  <a:lnTo>
                    <a:pt x="1562" y="643"/>
                  </a:lnTo>
                  <a:lnTo>
                    <a:pt x="1574" y="658"/>
                  </a:lnTo>
                  <a:lnTo>
                    <a:pt x="1587" y="675"/>
                  </a:lnTo>
                  <a:lnTo>
                    <a:pt x="1600" y="696"/>
                  </a:lnTo>
                  <a:lnTo>
                    <a:pt x="1615" y="719"/>
                  </a:lnTo>
                  <a:lnTo>
                    <a:pt x="1629" y="747"/>
                  </a:lnTo>
                  <a:lnTo>
                    <a:pt x="1644" y="780"/>
                  </a:lnTo>
                  <a:lnTo>
                    <a:pt x="1660" y="819"/>
                  </a:lnTo>
                  <a:lnTo>
                    <a:pt x="1659" y="823"/>
                  </a:lnTo>
                  <a:lnTo>
                    <a:pt x="1655" y="834"/>
                  </a:lnTo>
                  <a:lnTo>
                    <a:pt x="1649" y="852"/>
                  </a:lnTo>
                  <a:lnTo>
                    <a:pt x="1639" y="875"/>
                  </a:lnTo>
                  <a:lnTo>
                    <a:pt x="1626" y="902"/>
                  </a:lnTo>
                  <a:lnTo>
                    <a:pt x="1608" y="931"/>
                  </a:lnTo>
                  <a:lnTo>
                    <a:pt x="1587" y="964"/>
                  </a:lnTo>
                  <a:lnTo>
                    <a:pt x="1561" y="997"/>
                  </a:lnTo>
                  <a:lnTo>
                    <a:pt x="1530" y="1030"/>
                  </a:lnTo>
                  <a:lnTo>
                    <a:pt x="1494" y="1061"/>
                  </a:lnTo>
                  <a:lnTo>
                    <a:pt x="1451" y="1091"/>
                  </a:lnTo>
                  <a:lnTo>
                    <a:pt x="1404" y="1117"/>
                  </a:lnTo>
                  <a:lnTo>
                    <a:pt x="1349" y="1138"/>
                  </a:lnTo>
                  <a:lnTo>
                    <a:pt x="1288" y="1154"/>
                  </a:lnTo>
                  <a:lnTo>
                    <a:pt x="1220" y="1163"/>
                  </a:lnTo>
                  <a:lnTo>
                    <a:pt x="1144" y="1165"/>
                  </a:lnTo>
                  <a:lnTo>
                    <a:pt x="1143" y="1164"/>
                  </a:lnTo>
                  <a:lnTo>
                    <a:pt x="1139" y="1162"/>
                  </a:lnTo>
                  <a:lnTo>
                    <a:pt x="1131" y="1160"/>
                  </a:lnTo>
                  <a:lnTo>
                    <a:pt x="1121" y="1155"/>
                  </a:lnTo>
                  <a:lnTo>
                    <a:pt x="1109" y="1150"/>
                  </a:lnTo>
                  <a:lnTo>
                    <a:pt x="1095" y="1144"/>
                  </a:lnTo>
                  <a:lnTo>
                    <a:pt x="1077" y="1138"/>
                  </a:lnTo>
                  <a:lnTo>
                    <a:pt x="1058" y="1131"/>
                  </a:lnTo>
                  <a:lnTo>
                    <a:pt x="1038" y="1125"/>
                  </a:lnTo>
                  <a:lnTo>
                    <a:pt x="1014" y="1117"/>
                  </a:lnTo>
                  <a:lnTo>
                    <a:pt x="990" y="1111"/>
                  </a:lnTo>
                  <a:lnTo>
                    <a:pt x="964" y="1104"/>
                  </a:lnTo>
                  <a:lnTo>
                    <a:pt x="936" y="1097"/>
                  </a:lnTo>
                  <a:lnTo>
                    <a:pt x="908" y="1092"/>
                  </a:lnTo>
                  <a:lnTo>
                    <a:pt x="878" y="1086"/>
                  </a:lnTo>
                  <a:lnTo>
                    <a:pt x="847" y="1082"/>
                  </a:lnTo>
                  <a:lnTo>
                    <a:pt x="815" y="1079"/>
                  </a:lnTo>
                  <a:lnTo>
                    <a:pt x="783" y="1077"/>
                  </a:lnTo>
                  <a:lnTo>
                    <a:pt x="750" y="1077"/>
                  </a:lnTo>
                  <a:lnTo>
                    <a:pt x="715" y="1077"/>
                  </a:lnTo>
                  <a:lnTo>
                    <a:pt x="682" y="1079"/>
                  </a:lnTo>
                  <a:lnTo>
                    <a:pt x="648" y="1083"/>
                  </a:lnTo>
                  <a:lnTo>
                    <a:pt x="614" y="1090"/>
                  </a:lnTo>
                  <a:lnTo>
                    <a:pt x="580" y="1097"/>
                  </a:lnTo>
                  <a:lnTo>
                    <a:pt x="546" y="1107"/>
                  </a:lnTo>
                  <a:lnTo>
                    <a:pt x="512" y="1120"/>
                  </a:lnTo>
                  <a:lnTo>
                    <a:pt x="479" y="1136"/>
                  </a:lnTo>
                  <a:lnTo>
                    <a:pt x="447" y="1154"/>
                  </a:lnTo>
                  <a:lnTo>
                    <a:pt x="415" y="1175"/>
                  </a:lnTo>
                  <a:lnTo>
                    <a:pt x="385" y="1198"/>
                  </a:lnTo>
                  <a:lnTo>
                    <a:pt x="355" y="1225"/>
                  </a:lnTo>
                  <a:lnTo>
                    <a:pt x="326" y="1256"/>
                  </a:lnTo>
                  <a:lnTo>
                    <a:pt x="325" y="1249"/>
                  </a:lnTo>
                  <a:lnTo>
                    <a:pt x="321" y="1230"/>
                  </a:lnTo>
                  <a:lnTo>
                    <a:pt x="313" y="1200"/>
                  </a:lnTo>
                  <a:lnTo>
                    <a:pt x="303" y="1161"/>
                  </a:lnTo>
                  <a:lnTo>
                    <a:pt x="290" y="1114"/>
                  </a:lnTo>
                  <a:lnTo>
                    <a:pt x="275" y="1060"/>
                  </a:lnTo>
                  <a:lnTo>
                    <a:pt x="257" y="1002"/>
                  </a:lnTo>
                  <a:lnTo>
                    <a:pt x="237" y="942"/>
                  </a:lnTo>
                  <a:lnTo>
                    <a:pt x="215" y="880"/>
                  </a:lnTo>
                  <a:lnTo>
                    <a:pt x="190" y="818"/>
                  </a:lnTo>
                  <a:lnTo>
                    <a:pt x="164" y="758"/>
                  </a:lnTo>
                  <a:lnTo>
                    <a:pt x="134" y="701"/>
                  </a:lnTo>
                  <a:lnTo>
                    <a:pt x="103" y="650"/>
                  </a:lnTo>
                  <a:lnTo>
                    <a:pt x="70" y="604"/>
                  </a:lnTo>
                  <a:lnTo>
                    <a:pt x="36" y="567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Freeform 11"/>
            <p:cNvSpPr>
              <a:spLocks/>
            </p:cNvSpPr>
            <p:nvPr/>
          </p:nvSpPr>
          <p:spPr bwMode="auto">
            <a:xfrm>
              <a:off x="4162" y="9672"/>
              <a:ext cx="1871" cy="4177"/>
            </a:xfrm>
            <a:custGeom>
              <a:avLst/>
              <a:gdLst>
                <a:gd name="T0" fmla="*/ 2147483647 w 762"/>
                <a:gd name="T1" fmla="*/ 2147483647 h 1701"/>
                <a:gd name="T2" fmla="*/ 2147483647 w 762"/>
                <a:gd name="T3" fmla="*/ 2147483647 h 1701"/>
                <a:gd name="T4" fmla="*/ 2147483647 w 762"/>
                <a:gd name="T5" fmla="*/ 2147483647 h 1701"/>
                <a:gd name="T6" fmla="*/ 2147483647 w 762"/>
                <a:gd name="T7" fmla="*/ 2147483647 h 1701"/>
                <a:gd name="T8" fmla="*/ 2147483647 w 762"/>
                <a:gd name="T9" fmla="*/ 2147483647 h 1701"/>
                <a:gd name="T10" fmla="*/ 2147483647 w 762"/>
                <a:gd name="T11" fmla="*/ 2147483647 h 1701"/>
                <a:gd name="T12" fmla="*/ 2147483647 w 762"/>
                <a:gd name="T13" fmla="*/ 2147483647 h 1701"/>
                <a:gd name="T14" fmla="*/ 2147483647 w 762"/>
                <a:gd name="T15" fmla="*/ 2147483647 h 1701"/>
                <a:gd name="T16" fmla="*/ 2147483647 w 762"/>
                <a:gd name="T17" fmla="*/ 2147483647 h 1701"/>
                <a:gd name="T18" fmla="*/ 2147483647 w 762"/>
                <a:gd name="T19" fmla="*/ 2147483647 h 1701"/>
                <a:gd name="T20" fmla="*/ 2147483647 w 762"/>
                <a:gd name="T21" fmla="*/ 2147483647 h 1701"/>
                <a:gd name="T22" fmla="*/ 2147483647 w 762"/>
                <a:gd name="T23" fmla="*/ 2147483647 h 1701"/>
                <a:gd name="T24" fmla="*/ 2147483647 w 762"/>
                <a:gd name="T25" fmla="*/ 2147483647 h 1701"/>
                <a:gd name="T26" fmla="*/ 2147483647 w 762"/>
                <a:gd name="T27" fmla="*/ 2147483647 h 1701"/>
                <a:gd name="T28" fmla="*/ 2147483647 w 762"/>
                <a:gd name="T29" fmla="*/ 2147483647 h 1701"/>
                <a:gd name="T30" fmla="*/ 2147483647 w 762"/>
                <a:gd name="T31" fmla="*/ 2147483647 h 1701"/>
                <a:gd name="T32" fmla="*/ 2147483647 w 762"/>
                <a:gd name="T33" fmla="*/ 0 h 1701"/>
                <a:gd name="T34" fmla="*/ 2147483647 w 762"/>
                <a:gd name="T35" fmla="*/ 2147483647 h 1701"/>
                <a:gd name="T36" fmla="*/ 2147483647 w 762"/>
                <a:gd name="T37" fmla="*/ 2147483647 h 1701"/>
                <a:gd name="T38" fmla="*/ 2147483647 w 762"/>
                <a:gd name="T39" fmla="*/ 2147483647 h 1701"/>
                <a:gd name="T40" fmla="*/ 2147483647 w 762"/>
                <a:gd name="T41" fmla="*/ 2147483647 h 1701"/>
                <a:gd name="T42" fmla="*/ 2147483647 w 762"/>
                <a:gd name="T43" fmla="*/ 2147483647 h 1701"/>
                <a:gd name="T44" fmla="*/ 2147483647 w 762"/>
                <a:gd name="T45" fmla="*/ 2147483647 h 1701"/>
                <a:gd name="T46" fmla="*/ 2147483647 w 762"/>
                <a:gd name="T47" fmla="*/ 2147483647 h 1701"/>
                <a:gd name="T48" fmla="*/ 2147483647 w 762"/>
                <a:gd name="T49" fmla="*/ 2147483647 h 1701"/>
                <a:gd name="T50" fmla="*/ 2147483647 w 762"/>
                <a:gd name="T51" fmla="*/ 2147483647 h 1701"/>
                <a:gd name="T52" fmla="*/ 2147483647 w 762"/>
                <a:gd name="T53" fmla="*/ 2147483647 h 1701"/>
                <a:gd name="T54" fmla="*/ 2147483647 w 762"/>
                <a:gd name="T55" fmla="*/ 2147483647 h 1701"/>
                <a:gd name="T56" fmla="*/ 2147483647 w 762"/>
                <a:gd name="T57" fmla="*/ 2147483647 h 1701"/>
                <a:gd name="T58" fmla="*/ 2147483647 w 762"/>
                <a:gd name="T59" fmla="*/ 2147483647 h 1701"/>
                <a:gd name="T60" fmla="*/ 2147483647 w 762"/>
                <a:gd name="T61" fmla="*/ 2147483647 h 1701"/>
                <a:gd name="T62" fmla="*/ 2147483647 w 762"/>
                <a:gd name="T63" fmla="*/ 2147483647 h 1701"/>
                <a:gd name="T64" fmla="*/ 2147483647 w 762"/>
                <a:gd name="T65" fmla="*/ 2147483647 h 1701"/>
                <a:gd name="T66" fmla="*/ 2147483647 w 762"/>
                <a:gd name="T67" fmla="*/ 2147483647 h 1701"/>
                <a:gd name="T68" fmla="*/ 2147483647 w 762"/>
                <a:gd name="T69" fmla="*/ 2147483647 h 1701"/>
                <a:gd name="T70" fmla="*/ 2147483647 w 762"/>
                <a:gd name="T71" fmla="*/ 2147483647 h 1701"/>
                <a:gd name="T72" fmla="*/ 2147483647 w 762"/>
                <a:gd name="T73" fmla="*/ 2147483647 h 170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62"/>
                <a:gd name="T112" fmla="*/ 0 h 1701"/>
                <a:gd name="T113" fmla="*/ 762 w 762"/>
                <a:gd name="T114" fmla="*/ 1701 h 170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62" h="1701">
                  <a:moveTo>
                    <a:pt x="762" y="1700"/>
                  </a:moveTo>
                  <a:lnTo>
                    <a:pt x="749" y="1670"/>
                  </a:lnTo>
                  <a:lnTo>
                    <a:pt x="734" y="1635"/>
                  </a:lnTo>
                  <a:lnTo>
                    <a:pt x="716" y="1595"/>
                  </a:lnTo>
                  <a:lnTo>
                    <a:pt x="697" y="1551"/>
                  </a:lnTo>
                  <a:lnTo>
                    <a:pt x="677" y="1502"/>
                  </a:lnTo>
                  <a:lnTo>
                    <a:pt x="653" y="1449"/>
                  </a:lnTo>
                  <a:lnTo>
                    <a:pt x="629" y="1393"/>
                  </a:lnTo>
                  <a:lnTo>
                    <a:pt x="605" y="1333"/>
                  </a:lnTo>
                  <a:lnTo>
                    <a:pt x="579" y="1272"/>
                  </a:lnTo>
                  <a:lnTo>
                    <a:pt x="551" y="1207"/>
                  </a:lnTo>
                  <a:lnTo>
                    <a:pt x="523" y="1141"/>
                  </a:lnTo>
                  <a:lnTo>
                    <a:pt x="494" y="1073"/>
                  </a:lnTo>
                  <a:lnTo>
                    <a:pt x="464" y="1004"/>
                  </a:lnTo>
                  <a:lnTo>
                    <a:pt x="436" y="935"/>
                  </a:lnTo>
                  <a:lnTo>
                    <a:pt x="406" y="865"/>
                  </a:lnTo>
                  <a:lnTo>
                    <a:pt x="376" y="795"/>
                  </a:lnTo>
                  <a:lnTo>
                    <a:pt x="347" y="725"/>
                  </a:lnTo>
                  <a:lnTo>
                    <a:pt x="317" y="656"/>
                  </a:lnTo>
                  <a:lnTo>
                    <a:pt x="288" y="588"/>
                  </a:lnTo>
                  <a:lnTo>
                    <a:pt x="260" y="523"/>
                  </a:lnTo>
                  <a:lnTo>
                    <a:pt x="232" y="460"/>
                  </a:lnTo>
                  <a:lnTo>
                    <a:pt x="206" y="398"/>
                  </a:lnTo>
                  <a:lnTo>
                    <a:pt x="181" y="339"/>
                  </a:lnTo>
                  <a:lnTo>
                    <a:pt x="157" y="284"/>
                  </a:lnTo>
                  <a:lnTo>
                    <a:pt x="133" y="232"/>
                  </a:lnTo>
                  <a:lnTo>
                    <a:pt x="113" y="184"/>
                  </a:lnTo>
                  <a:lnTo>
                    <a:pt x="93" y="142"/>
                  </a:lnTo>
                  <a:lnTo>
                    <a:pt x="75" y="103"/>
                  </a:lnTo>
                  <a:lnTo>
                    <a:pt x="59" y="70"/>
                  </a:lnTo>
                  <a:lnTo>
                    <a:pt x="46" y="41"/>
                  </a:lnTo>
                  <a:lnTo>
                    <a:pt x="35" y="20"/>
                  </a:lnTo>
                  <a:lnTo>
                    <a:pt x="26" y="4"/>
                  </a:lnTo>
                  <a:lnTo>
                    <a:pt x="17" y="0"/>
                  </a:lnTo>
                  <a:lnTo>
                    <a:pt x="8" y="4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18" y="79"/>
                  </a:lnTo>
                  <a:lnTo>
                    <a:pt x="37" y="133"/>
                  </a:lnTo>
                  <a:lnTo>
                    <a:pt x="57" y="187"/>
                  </a:lnTo>
                  <a:lnTo>
                    <a:pt x="76" y="240"/>
                  </a:lnTo>
                  <a:lnTo>
                    <a:pt x="97" y="294"/>
                  </a:lnTo>
                  <a:lnTo>
                    <a:pt x="118" y="347"/>
                  </a:lnTo>
                  <a:lnTo>
                    <a:pt x="140" y="401"/>
                  </a:lnTo>
                  <a:lnTo>
                    <a:pt x="162" y="454"/>
                  </a:lnTo>
                  <a:lnTo>
                    <a:pt x="184" y="507"/>
                  </a:lnTo>
                  <a:lnTo>
                    <a:pt x="207" y="559"/>
                  </a:lnTo>
                  <a:lnTo>
                    <a:pt x="231" y="611"/>
                  </a:lnTo>
                  <a:lnTo>
                    <a:pt x="254" y="665"/>
                  </a:lnTo>
                  <a:lnTo>
                    <a:pt x="279" y="716"/>
                  </a:lnTo>
                  <a:lnTo>
                    <a:pt x="304" y="769"/>
                  </a:lnTo>
                  <a:lnTo>
                    <a:pt x="328" y="821"/>
                  </a:lnTo>
                  <a:lnTo>
                    <a:pt x="353" y="873"/>
                  </a:lnTo>
                  <a:lnTo>
                    <a:pt x="379" y="925"/>
                  </a:lnTo>
                  <a:lnTo>
                    <a:pt x="404" y="977"/>
                  </a:lnTo>
                  <a:lnTo>
                    <a:pt x="429" y="1028"/>
                  </a:lnTo>
                  <a:lnTo>
                    <a:pt x="456" y="1081"/>
                  </a:lnTo>
                  <a:lnTo>
                    <a:pt x="481" y="1132"/>
                  </a:lnTo>
                  <a:lnTo>
                    <a:pt x="506" y="1183"/>
                  </a:lnTo>
                  <a:lnTo>
                    <a:pt x="533" y="1236"/>
                  </a:lnTo>
                  <a:lnTo>
                    <a:pt x="559" y="1287"/>
                  </a:lnTo>
                  <a:lnTo>
                    <a:pt x="584" y="1339"/>
                  </a:lnTo>
                  <a:lnTo>
                    <a:pt x="610" y="1391"/>
                  </a:lnTo>
                  <a:lnTo>
                    <a:pt x="636" y="1442"/>
                  </a:lnTo>
                  <a:lnTo>
                    <a:pt x="661" y="1494"/>
                  </a:lnTo>
                  <a:lnTo>
                    <a:pt x="686" y="1546"/>
                  </a:lnTo>
                  <a:lnTo>
                    <a:pt x="712" y="1597"/>
                  </a:lnTo>
                  <a:lnTo>
                    <a:pt x="737" y="1649"/>
                  </a:lnTo>
                  <a:lnTo>
                    <a:pt x="761" y="1701"/>
                  </a:lnTo>
                  <a:lnTo>
                    <a:pt x="762" y="17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9" name="Freeform 12"/>
            <p:cNvSpPr>
              <a:spLocks/>
            </p:cNvSpPr>
            <p:nvPr/>
          </p:nvSpPr>
          <p:spPr bwMode="auto">
            <a:xfrm>
              <a:off x="4715" y="8618"/>
              <a:ext cx="3513" cy="1054"/>
            </a:xfrm>
            <a:custGeom>
              <a:avLst/>
              <a:gdLst>
                <a:gd name="T0" fmla="*/ 2147483647 w 1432"/>
                <a:gd name="T1" fmla="*/ 2147483647 h 428"/>
                <a:gd name="T2" fmla="*/ 2147483647 w 1432"/>
                <a:gd name="T3" fmla="*/ 2147483647 h 428"/>
                <a:gd name="T4" fmla="*/ 2147483647 w 1432"/>
                <a:gd name="T5" fmla="*/ 2147483647 h 428"/>
                <a:gd name="T6" fmla="*/ 2147483647 w 1432"/>
                <a:gd name="T7" fmla="*/ 2147483647 h 428"/>
                <a:gd name="T8" fmla="*/ 2147483647 w 1432"/>
                <a:gd name="T9" fmla="*/ 2147483647 h 428"/>
                <a:gd name="T10" fmla="*/ 2147483647 w 1432"/>
                <a:gd name="T11" fmla="*/ 2147483647 h 428"/>
                <a:gd name="T12" fmla="*/ 2147483647 w 1432"/>
                <a:gd name="T13" fmla="*/ 2147483647 h 428"/>
                <a:gd name="T14" fmla="*/ 2147483647 w 1432"/>
                <a:gd name="T15" fmla="*/ 2147483647 h 428"/>
                <a:gd name="T16" fmla="*/ 2147483647 w 1432"/>
                <a:gd name="T17" fmla="*/ 2147483647 h 428"/>
                <a:gd name="T18" fmla="*/ 2147483647 w 1432"/>
                <a:gd name="T19" fmla="*/ 2147483647 h 428"/>
                <a:gd name="T20" fmla="*/ 2147483647 w 1432"/>
                <a:gd name="T21" fmla="*/ 2147483647 h 428"/>
                <a:gd name="T22" fmla="*/ 2147483647 w 1432"/>
                <a:gd name="T23" fmla="*/ 2147483647 h 428"/>
                <a:gd name="T24" fmla="*/ 2147483647 w 1432"/>
                <a:gd name="T25" fmla="*/ 2147483647 h 428"/>
                <a:gd name="T26" fmla="*/ 2147483647 w 1432"/>
                <a:gd name="T27" fmla="*/ 2147483647 h 428"/>
                <a:gd name="T28" fmla="*/ 2147483647 w 1432"/>
                <a:gd name="T29" fmla="*/ 2147483647 h 428"/>
                <a:gd name="T30" fmla="*/ 2147483647 w 1432"/>
                <a:gd name="T31" fmla="*/ 2147483647 h 428"/>
                <a:gd name="T32" fmla="*/ 2147483647 w 1432"/>
                <a:gd name="T33" fmla="*/ 2147483647 h 428"/>
                <a:gd name="T34" fmla="*/ 2147483647 w 1432"/>
                <a:gd name="T35" fmla="*/ 2147483647 h 428"/>
                <a:gd name="T36" fmla="*/ 2147483647 w 1432"/>
                <a:gd name="T37" fmla="*/ 2147483647 h 428"/>
                <a:gd name="T38" fmla="*/ 2147483647 w 1432"/>
                <a:gd name="T39" fmla="*/ 2147483647 h 428"/>
                <a:gd name="T40" fmla="*/ 2147483647 w 1432"/>
                <a:gd name="T41" fmla="*/ 2147483647 h 428"/>
                <a:gd name="T42" fmla="*/ 2147483647 w 1432"/>
                <a:gd name="T43" fmla="*/ 2147483647 h 428"/>
                <a:gd name="T44" fmla="*/ 2147483647 w 1432"/>
                <a:gd name="T45" fmla="*/ 2147483647 h 428"/>
                <a:gd name="T46" fmla="*/ 2147483647 w 1432"/>
                <a:gd name="T47" fmla="*/ 2147483647 h 428"/>
                <a:gd name="T48" fmla="*/ 2147483647 w 1432"/>
                <a:gd name="T49" fmla="*/ 2147483647 h 428"/>
                <a:gd name="T50" fmla="*/ 2147483647 w 1432"/>
                <a:gd name="T51" fmla="*/ 2147483647 h 428"/>
                <a:gd name="T52" fmla="*/ 2147483647 w 1432"/>
                <a:gd name="T53" fmla="*/ 2147483647 h 428"/>
                <a:gd name="T54" fmla="*/ 2147483647 w 1432"/>
                <a:gd name="T55" fmla="*/ 0 h 428"/>
                <a:gd name="T56" fmla="*/ 2147483647 w 1432"/>
                <a:gd name="T57" fmla="*/ 2147483647 h 428"/>
                <a:gd name="T58" fmla="*/ 2147483647 w 1432"/>
                <a:gd name="T59" fmla="*/ 2147483647 h 428"/>
                <a:gd name="T60" fmla="*/ 2147483647 w 1432"/>
                <a:gd name="T61" fmla="*/ 2147483647 h 428"/>
                <a:gd name="T62" fmla="*/ 2147483647 w 1432"/>
                <a:gd name="T63" fmla="*/ 2147483647 h 428"/>
                <a:gd name="T64" fmla="*/ 2147483647 w 1432"/>
                <a:gd name="T65" fmla="*/ 2147483647 h 428"/>
                <a:gd name="T66" fmla="*/ 2147483647 w 1432"/>
                <a:gd name="T67" fmla="*/ 2147483647 h 428"/>
                <a:gd name="T68" fmla="*/ 2147483647 w 1432"/>
                <a:gd name="T69" fmla="*/ 2147483647 h 428"/>
                <a:gd name="T70" fmla="*/ 2147483647 w 1432"/>
                <a:gd name="T71" fmla="*/ 2147483647 h 428"/>
                <a:gd name="T72" fmla="*/ 2147483647 w 1432"/>
                <a:gd name="T73" fmla="*/ 2147483647 h 428"/>
                <a:gd name="T74" fmla="*/ 2147483647 w 1432"/>
                <a:gd name="T75" fmla="*/ 2147483647 h 428"/>
                <a:gd name="T76" fmla="*/ 2147483647 w 1432"/>
                <a:gd name="T77" fmla="*/ 2147483647 h 428"/>
                <a:gd name="T78" fmla="*/ 2147483647 w 1432"/>
                <a:gd name="T79" fmla="*/ 2147483647 h 428"/>
                <a:gd name="T80" fmla="*/ 2147483647 w 1432"/>
                <a:gd name="T81" fmla="*/ 2147483647 h 428"/>
                <a:gd name="T82" fmla="*/ 2147483647 w 1432"/>
                <a:gd name="T83" fmla="*/ 2147483647 h 428"/>
                <a:gd name="T84" fmla="*/ 2147483647 w 1432"/>
                <a:gd name="T85" fmla="*/ 2147483647 h 428"/>
                <a:gd name="T86" fmla="*/ 2147483647 w 1432"/>
                <a:gd name="T87" fmla="*/ 2147483647 h 428"/>
                <a:gd name="T88" fmla="*/ 2147483647 w 1432"/>
                <a:gd name="T89" fmla="*/ 2147483647 h 428"/>
                <a:gd name="T90" fmla="*/ 2147483647 w 1432"/>
                <a:gd name="T91" fmla="*/ 2147483647 h 428"/>
                <a:gd name="T92" fmla="*/ 2147483647 w 1432"/>
                <a:gd name="T93" fmla="*/ 2147483647 h 428"/>
                <a:gd name="T94" fmla="*/ 2147483647 w 1432"/>
                <a:gd name="T95" fmla="*/ 2147483647 h 428"/>
                <a:gd name="T96" fmla="*/ 2147483647 w 1432"/>
                <a:gd name="T97" fmla="*/ 2147483647 h 428"/>
                <a:gd name="T98" fmla="*/ 0 w 1432"/>
                <a:gd name="T99" fmla="*/ 2147483647 h 428"/>
                <a:gd name="T100" fmla="*/ 1803430239 w 1432"/>
                <a:gd name="T101" fmla="*/ 2147483647 h 42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432"/>
                <a:gd name="T154" fmla="*/ 0 h 428"/>
                <a:gd name="T155" fmla="*/ 1432 w 1432"/>
                <a:gd name="T156" fmla="*/ 428 h 42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432" h="428">
                  <a:moveTo>
                    <a:pt x="1" y="428"/>
                  </a:moveTo>
                  <a:lnTo>
                    <a:pt x="22" y="404"/>
                  </a:lnTo>
                  <a:lnTo>
                    <a:pt x="44" y="379"/>
                  </a:lnTo>
                  <a:lnTo>
                    <a:pt x="65" y="356"/>
                  </a:lnTo>
                  <a:lnTo>
                    <a:pt x="87" y="332"/>
                  </a:lnTo>
                  <a:lnTo>
                    <a:pt x="109" y="310"/>
                  </a:lnTo>
                  <a:lnTo>
                    <a:pt x="131" y="288"/>
                  </a:lnTo>
                  <a:lnTo>
                    <a:pt x="154" y="267"/>
                  </a:lnTo>
                  <a:lnTo>
                    <a:pt x="177" y="248"/>
                  </a:lnTo>
                  <a:lnTo>
                    <a:pt x="201" y="229"/>
                  </a:lnTo>
                  <a:lnTo>
                    <a:pt x="225" y="213"/>
                  </a:lnTo>
                  <a:lnTo>
                    <a:pt x="250" y="198"/>
                  </a:lnTo>
                  <a:lnTo>
                    <a:pt x="277" y="183"/>
                  </a:lnTo>
                  <a:lnTo>
                    <a:pt x="304" y="171"/>
                  </a:lnTo>
                  <a:lnTo>
                    <a:pt x="333" y="161"/>
                  </a:lnTo>
                  <a:lnTo>
                    <a:pt x="363" y="154"/>
                  </a:lnTo>
                  <a:lnTo>
                    <a:pt x="393" y="148"/>
                  </a:lnTo>
                  <a:lnTo>
                    <a:pt x="408" y="147"/>
                  </a:lnTo>
                  <a:lnTo>
                    <a:pt x="423" y="146"/>
                  </a:lnTo>
                  <a:lnTo>
                    <a:pt x="437" y="147"/>
                  </a:lnTo>
                  <a:lnTo>
                    <a:pt x="452" y="148"/>
                  </a:lnTo>
                  <a:lnTo>
                    <a:pt x="467" y="151"/>
                  </a:lnTo>
                  <a:lnTo>
                    <a:pt x="481" y="154"/>
                  </a:lnTo>
                  <a:lnTo>
                    <a:pt x="496" y="158"/>
                  </a:lnTo>
                  <a:lnTo>
                    <a:pt x="510" y="163"/>
                  </a:lnTo>
                  <a:lnTo>
                    <a:pt x="523" y="167"/>
                  </a:lnTo>
                  <a:lnTo>
                    <a:pt x="537" y="172"/>
                  </a:lnTo>
                  <a:lnTo>
                    <a:pt x="552" y="178"/>
                  </a:lnTo>
                  <a:lnTo>
                    <a:pt x="565" y="183"/>
                  </a:lnTo>
                  <a:lnTo>
                    <a:pt x="578" y="190"/>
                  </a:lnTo>
                  <a:lnTo>
                    <a:pt x="592" y="195"/>
                  </a:lnTo>
                  <a:lnTo>
                    <a:pt x="605" y="202"/>
                  </a:lnTo>
                  <a:lnTo>
                    <a:pt x="619" y="207"/>
                  </a:lnTo>
                  <a:lnTo>
                    <a:pt x="631" y="213"/>
                  </a:lnTo>
                  <a:lnTo>
                    <a:pt x="643" y="217"/>
                  </a:lnTo>
                  <a:lnTo>
                    <a:pt x="655" y="223"/>
                  </a:lnTo>
                  <a:lnTo>
                    <a:pt x="667" y="227"/>
                  </a:lnTo>
                  <a:lnTo>
                    <a:pt x="679" y="231"/>
                  </a:lnTo>
                  <a:lnTo>
                    <a:pt x="690" y="235"/>
                  </a:lnTo>
                  <a:lnTo>
                    <a:pt x="702" y="239"/>
                  </a:lnTo>
                  <a:lnTo>
                    <a:pt x="714" y="242"/>
                  </a:lnTo>
                  <a:lnTo>
                    <a:pt x="726" y="246"/>
                  </a:lnTo>
                  <a:lnTo>
                    <a:pt x="739" y="248"/>
                  </a:lnTo>
                  <a:lnTo>
                    <a:pt x="751" y="251"/>
                  </a:lnTo>
                  <a:lnTo>
                    <a:pt x="763" y="253"/>
                  </a:lnTo>
                  <a:lnTo>
                    <a:pt x="776" y="255"/>
                  </a:lnTo>
                  <a:lnTo>
                    <a:pt x="788" y="258"/>
                  </a:lnTo>
                  <a:lnTo>
                    <a:pt x="801" y="259"/>
                  </a:lnTo>
                  <a:lnTo>
                    <a:pt x="814" y="260"/>
                  </a:lnTo>
                  <a:lnTo>
                    <a:pt x="837" y="261"/>
                  </a:lnTo>
                  <a:lnTo>
                    <a:pt x="861" y="262"/>
                  </a:lnTo>
                  <a:lnTo>
                    <a:pt x="884" y="262"/>
                  </a:lnTo>
                  <a:lnTo>
                    <a:pt x="906" y="261"/>
                  </a:lnTo>
                  <a:lnTo>
                    <a:pt x="929" y="260"/>
                  </a:lnTo>
                  <a:lnTo>
                    <a:pt x="952" y="258"/>
                  </a:lnTo>
                  <a:lnTo>
                    <a:pt x="974" y="254"/>
                  </a:lnTo>
                  <a:lnTo>
                    <a:pt x="997" y="251"/>
                  </a:lnTo>
                  <a:lnTo>
                    <a:pt x="1019" y="248"/>
                  </a:lnTo>
                  <a:lnTo>
                    <a:pt x="1041" y="243"/>
                  </a:lnTo>
                  <a:lnTo>
                    <a:pt x="1063" y="238"/>
                  </a:lnTo>
                  <a:lnTo>
                    <a:pt x="1086" y="232"/>
                  </a:lnTo>
                  <a:lnTo>
                    <a:pt x="1108" y="226"/>
                  </a:lnTo>
                  <a:lnTo>
                    <a:pt x="1129" y="219"/>
                  </a:lnTo>
                  <a:lnTo>
                    <a:pt x="1151" y="212"/>
                  </a:lnTo>
                  <a:lnTo>
                    <a:pt x="1173" y="204"/>
                  </a:lnTo>
                  <a:lnTo>
                    <a:pt x="1193" y="196"/>
                  </a:lnTo>
                  <a:lnTo>
                    <a:pt x="1211" y="188"/>
                  </a:lnTo>
                  <a:lnTo>
                    <a:pt x="1230" y="178"/>
                  </a:lnTo>
                  <a:lnTo>
                    <a:pt x="1248" y="168"/>
                  </a:lnTo>
                  <a:lnTo>
                    <a:pt x="1265" y="157"/>
                  </a:lnTo>
                  <a:lnTo>
                    <a:pt x="1282" y="145"/>
                  </a:lnTo>
                  <a:lnTo>
                    <a:pt x="1298" y="133"/>
                  </a:lnTo>
                  <a:lnTo>
                    <a:pt x="1313" y="120"/>
                  </a:lnTo>
                  <a:lnTo>
                    <a:pt x="1330" y="107"/>
                  </a:lnTo>
                  <a:lnTo>
                    <a:pt x="1345" y="93"/>
                  </a:lnTo>
                  <a:lnTo>
                    <a:pt x="1360" y="78"/>
                  </a:lnTo>
                  <a:lnTo>
                    <a:pt x="1375" y="64"/>
                  </a:lnTo>
                  <a:lnTo>
                    <a:pt x="1389" y="50"/>
                  </a:lnTo>
                  <a:lnTo>
                    <a:pt x="1404" y="35"/>
                  </a:lnTo>
                  <a:lnTo>
                    <a:pt x="1417" y="20"/>
                  </a:lnTo>
                  <a:lnTo>
                    <a:pt x="1431" y="4"/>
                  </a:lnTo>
                  <a:lnTo>
                    <a:pt x="1432" y="2"/>
                  </a:lnTo>
                  <a:lnTo>
                    <a:pt x="1432" y="1"/>
                  </a:lnTo>
                  <a:lnTo>
                    <a:pt x="1431" y="0"/>
                  </a:lnTo>
                  <a:lnTo>
                    <a:pt x="1429" y="1"/>
                  </a:lnTo>
                  <a:lnTo>
                    <a:pt x="1406" y="25"/>
                  </a:lnTo>
                  <a:lnTo>
                    <a:pt x="1382" y="48"/>
                  </a:lnTo>
                  <a:lnTo>
                    <a:pt x="1357" y="70"/>
                  </a:lnTo>
                  <a:lnTo>
                    <a:pt x="1334" y="89"/>
                  </a:lnTo>
                  <a:lnTo>
                    <a:pt x="1309" y="108"/>
                  </a:lnTo>
                  <a:lnTo>
                    <a:pt x="1285" y="125"/>
                  </a:lnTo>
                  <a:lnTo>
                    <a:pt x="1260" y="142"/>
                  </a:lnTo>
                  <a:lnTo>
                    <a:pt x="1233" y="156"/>
                  </a:lnTo>
                  <a:lnTo>
                    <a:pt x="1207" y="170"/>
                  </a:lnTo>
                  <a:lnTo>
                    <a:pt x="1179" y="182"/>
                  </a:lnTo>
                  <a:lnTo>
                    <a:pt x="1151" y="192"/>
                  </a:lnTo>
                  <a:lnTo>
                    <a:pt x="1121" y="202"/>
                  </a:lnTo>
                  <a:lnTo>
                    <a:pt x="1091" y="210"/>
                  </a:lnTo>
                  <a:lnTo>
                    <a:pt x="1060" y="215"/>
                  </a:lnTo>
                  <a:lnTo>
                    <a:pt x="1028" y="220"/>
                  </a:lnTo>
                  <a:lnTo>
                    <a:pt x="994" y="224"/>
                  </a:lnTo>
                  <a:lnTo>
                    <a:pt x="979" y="225"/>
                  </a:lnTo>
                  <a:lnTo>
                    <a:pt x="964" y="226"/>
                  </a:lnTo>
                  <a:lnTo>
                    <a:pt x="948" y="226"/>
                  </a:lnTo>
                  <a:lnTo>
                    <a:pt x="933" y="226"/>
                  </a:lnTo>
                  <a:lnTo>
                    <a:pt x="918" y="226"/>
                  </a:lnTo>
                  <a:lnTo>
                    <a:pt x="902" y="225"/>
                  </a:lnTo>
                  <a:lnTo>
                    <a:pt x="887" y="224"/>
                  </a:lnTo>
                  <a:lnTo>
                    <a:pt x="872" y="223"/>
                  </a:lnTo>
                  <a:lnTo>
                    <a:pt x="856" y="220"/>
                  </a:lnTo>
                  <a:lnTo>
                    <a:pt x="841" y="218"/>
                  </a:lnTo>
                  <a:lnTo>
                    <a:pt x="825" y="216"/>
                  </a:lnTo>
                  <a:lnTo>
                    <a:pt x="811" y="213"/>
                  </a:lnTo>
                  <a:lnTo>
                    <a:pt x="796" y="210"/>
                  </a:lnTo>
                  <a:lnTo>
                    <a:pt x="781" y="206"/>
                  </a:lnTo>
                  <a:lnTo>
                    <a:pt x="767" y="202"/>
                  </a:lnTo>
                  <a:lnTo>
                    <a:pt x="753" y="198"/>
                  </a:lnTo>
                  <a:lnTo>
                    <a:pt x="740" y="193"/>
                  </a:lnTo>
                  <a:lnTo>
                    <a:pt x="726" y="188"/>
                  </a:lnTo>
                  <a:lnTo>
                    <a:pt x="713" y="183"/>
                  </a:lnTo>
                  <a:lnTo>
                    <a:pt x="700" y="178"/>
                  </a:lnTo>
                  <a:lnTo>
                    <a:pt x="687" y="173"/>
                  </a:lnTo>
                  <a:lnTo>
                    <a:pt x="674" y="168"/>
                  </a:lnTo>
                  <a:lnTo>
                    <a:pt x="660" y="164"/>
                  </a:lnTo>
                  <a:lnTo>
                    <a:pt x="647" y="158"/>
                  </a:lnTo>
                  <a:lnTo>
                    <a:pt x="634" y="154"/>
                  </a:lnTo>
                  <a:lnTo>
                    <a:pt x="621" y="148"/>
                  </a:lnTo>
                  <a:lnTo>
                    <a:pt x="608" y="144"/>
                  </a:lnTo>
                  <a:lnTo>
                    <a:pt x="594" y="140"/>
                  </a:lnTo>
                  <a:lnTo>
                    <a:pt x="581" y="135"/>
                  </a:lnTo>
                  <a:lnTo>
                    <a:pt x="568" y="131"/>
                  </a:lnTo>
                  <a:lnTo>
                    <a:pt x="555" y="127"/>
                  </a:lnTo>
                  <a:lnTo>
                    <a:pt x="542" y="123"/>
                  </a:lnTo>
                  <a:lnTo>
                    <a:pt x="501" y="116"/>
                  </a:lnTo>
                  <a:lnTo>
                    <a:pt x="460" y="113"/>
                  </a:lnTo>
                  <a:lnTo>
                    <a:pt x="421" y="117"/>
                  </a:lnTo>
                  <a:lnTo>
                    <a:pt x="381" y="124"/>
                  </a:lnTo>
                  <a:lnTo>
                    <a:pt x="342" y="136"/>
                  </a:lnTo>
                  <a:lnTo>
                    <a:pt x="303" y="152"/>
                  </a:lnTo>
                  <a:lnTo>
                    <a:pt x="266" y="170"/>
                  </a:lnTo>
                  <a:lnTo>
                    <a:pt x="229" y="192"/>
                  </a:lnTo>
                  <a:lnTo>
                    <a:pt x="194" y="216"/>
                  </a:lnTo>
                  <a:lnTo>
                    <a:pt x="161" y="243"/>
                  </a:lnTo>
                  <a:lnTo>
                    <a:pt x="129" y="272"/>
                  </a:lnTo>
                  <a:lnTo>
                    <a:pt x="99" y="301"/>
                  </a:lnTo>
                  <a:lnTo>
                    <a:pt x="71" y="333"/>
                  </a:lnTo>
                  <a:lnTo>
                    <a:pt x="45" y="365"/>
                  </a:lnTo>
                  <a:lnTo>
                    <a:pt x="21" y="396"/>
                  </a:lnTo>
                  <a:lnTo>
                    <a:pt x="0" y="428"/>
                  </a:lnTo>
                  <a:lnTo>
                    <a:pt x="1" y="4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0" name="Freeform 13"/>
            <p:cNvSpPr>
              <a:spLocks/>
            </p:cNvSpPr>
            <p:nvPr/>
          </p:nvSpPr>
          <p:spPr bwMode="auto">
            <a:xfrm>
              <a:off x="5385" y="10585"/>
              <a:ext cx="3300" cy="1231"/>
            </a:xfrm>
            <a:custGeom>
              <a:avLst/>
              <a:gdLst>
                <a:gd name="T0" fmla="*/ 2147483647 w 1342"/>
                <a:gd name="T1" fmla="*/ 2147483647 h 500"/>
                <a:gd name="T2" fmla="*/ 2147483647 w 1342"/>
                <a:gd name="T3" fmla="*/ 2147483647 h 500"/>
                <a:gd name="T4" fmla="*/ 2147483647 w 1342"/>
                <a:gd name="T5" fmla="*/ 2147483647 h 500"/>
                <a:gd name="T6" fmla="*/ 2147483647 w 1342"/>
                <a:gd name="T7" fmla="*/ 2147483647 h 500"/>
                <a:gd name="T8" fmla="*/ 2147483647 w 1342"/>
                <a:gd name="T9" fmla="*/ 2147483647 h 500"/>
                <a:gd name="T10" fmla="*/ 2147483647 w 1342"/>
                <a:gd name="T11" fmla="*/ 2147483647 h 500"/>
                <a:gd name="T12" fmla="*/ 2147483647 w 1342"/>
                <a:gd name="T13" fmla="*/ 2147483647 h 500"/>
                <a:gd name="T14" fmla="*/ 2147483647 w 1342"/>
                <a:gd name="T15" fmla="*/ 2147483647 h 500"/>
                <a:gd name="T16" fmla="*/ 2147483647 w 1342"/>
                <a:gd name="T17" fmla="*/ 2147483647 h 500"/>
                <a:gd name="T18" fmla="*/ 2147483647 w 1342"/>
                <a:gd name="T19" fmla="*/ 2147483647 h 500"/>
                <a:gd name="T20" fmla="*/ 2147483647 w 1342"/>
                <a:gd name="T21" fmla="*/ 2147483647 h 500"/>
                <a:gd name="T22" fmla="*/ 2147483647 w 1342"/>
                <a:gd name="T23" fmla="*/ 2147483647 h 500"/>
                <a:gd name="T24" fmla="*/ 2147483647 w 1342"/>
                <a:gd name="T25" fmla="*/ 2147483647 h 500"/>
                <a:gd name="T26" fmla="*/ 2147483647 w 1342"/>
                <a:gd name="T27" fmla="*/ 2147483647 h 500"/>
                <a:gd name="T28" fmla="*/ 2147483647 w 1342"/>
                <a:gd name="T29" fmla="*/ 2147483647 h 500"/>
                <a:gd name="T30" fmla="*/ 2147483647 w 1342"/>
                <a:gd name="T31" fmla="*/ 2147483647 h 500"/>
                <a:gd name="T32" fmla="*/ 2147483647 w 1342"/>
                <a:gd name="T33" fmla="*/ 2147483647 h 500"/>
                <a:gd name="T34" fmla="*/ 2147483647 w 1342"/>
                <a:gd name="T35" fmla="*/ 2147483647 h 500"/>
                <a:gd name="T36" fmla="*/ 2147483647 w 1342"/>
                <a:gd name="T37" fmla="*/ 2147483647 h 500"/>
                <a:gd name="T38" fmla="*/ 2147483647 w 1342"/>
                <a:gd name="T39" fmla="*/ 2147483647 h 500"/>
                <a:gd name="T40" fmla="*/ 2147483647 w 1342"/>
                <a:gd name="T41" fmla="*/ 2147483647 h 500"/>
                <a:gd name="T42" fmla="*/ 2147483647 w 1342"/>
                <a:gd name="T43" fmla="*/ 2010276634 h 500"/>
                <a:gd name="T44" fmla="*/ 2147483647 w 1342"/>
                <a:gd name="T45" fmla="*/ 2147483647 h 500"/>
                <a:gd name="T46" fmla="*/ 2147483647 w 1342"/>
                <a:gd name="T47" fmla="*/ 2147483647 h 500"/>
                <a:gd name="T48" fmla="*/ 2147483647 w 1342"/>
                <a:gd name="T49" fmla="*/ 2147483647 h 500"/>
                <a:gd name="T50" fmla="*/ 2147483647 w 1342"/>
                <a:gd name="T51" fmla="*/ 2147483647 h 500"/>
                <a:gd name="T52" fmla="*/ 2147483647 w 1342"/>
                <a:gd name="T53" fmla="*/ 2147483647 h 500"/>
                <a:gd name="T54" fmla="*/ 2147483647 w 1342"/>
                <a:gd name="T55" fmla="*/ 2147483647 h 500"/>
                <a:gd name="T56" fmla="*/ 2147483647 w 1342"/>
                <a:gd name="T57" fmla="*/ 2147483647 h 500"/>
                <a:gd name="T58" fmla="*/ 2147483647 w 1342"/>
                <a:gd name="T59" fmla="*/ 2147483647 h 500"/>
                <a:gd name="T60" fmla="*/ 2147483647 w 1342"/>
                <a:gd name="T61" fmla="*/ 2147483647 h 500"/>
                <a:gd name="T62" fmla="*/ 2147483647 w 1342"/>
                <a:gd name="T63" fmla="*/ 2147483647 h 500"/>
                <a:gd name="T64" fmla="*/ 2147483647 w 1342"/>
                <a:gd name="T65" fmla="*/ 2147483647 h 500"/>
                <a:gd name="T66" fmla="*/ 2147483647 w 1342"/>
                <a:gd name="T67" fmla="*/ 2147483647 h 500"/>
                <a:gd name="T68" fmla="*/ 2147483647 w 1342"/>
                <a:gd name="T69" fmla="*/ 2147483647 h 500"/>
                <a:gd name="T70" fmla="*/ 2147483647 w 1342"/>
                <a:gd name="T71" fmla="*/ 2147483647 h 500"/>
                <a:gd name="T72" fmla="*/ 2147483647 w 1342"/>
                <a:gd name="T73" fmla="*/ 2147483647 h 500"/>
                <a:gd name="T74" fmla="*/ 2147483647 w 1342"/>
                <a:gd name="T75" fmla="*/ 2147483647 h 500"/>
                <a:gd name="T76" fmla="*/ 2147483647 w 1342"/>
                <a:gd name="T77" fmla="*/ 2147483647 h 500"/>
                <a:gd name="T78" fmla="*/ 2147483647 w 1342"/>
                <a:gd name="T79" fmla="*/ 2147483647 h 500"/>
                <a:gd name="T80" fmla="*/ 2147483647 w 1342"/>
                <a:gd name="T81" fmla="*/ 2147483647 h 500"/>
                <a:gd name="T82" fmla="*/ 2147483647 w 1342"/>
                <a:gd name="T83" fmla="*/ 2147483647 h 500"/>
                <a:gd name="T84" fmla="*/ 2147483647 w 1342"/>
                <a:gd name="T85" fmla="*/ 2147483647 h 500"/>
                <a:gd name="T86" fmla="*/ 2147483647 w 1342"/>
                <a:gd name="T87" fmla="*/ 2147483647 h 500"/>
                <a:gd name="T88" fmla="*/ 0 w 1342"/>
                <a:gd name="T89" fmla="*/ 2147483647 h 500"/>
                <a:gd name="T90" fmla="*/ 0 w 1342"/>
                <a:gd name="T91" fmla="*/ 2147483647 h 5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42"/>
                <a:gd name="T139" fmla="*/ 0 h 500"/>
                <a:gd name="T140" fmla="*/ 1342 w 1342"/>
                <a:gd name="T141" fmla="*/ 500 h 50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42" h="500">
                  <a:moveTo>
                    <a:pt x="0" y="500"/>
                  </a:moveTo>
                  <a:lnTo>
                    <a:pt x="18" y="474"/>
                  </a:lnTo>
                  <a:lnTo>
                    <a:pt x="38" y="450"/>
                  </a:lnTo>
                  <a:lnTo>
                    <a:pt x="59" y="428"/>
                  </a:lnTo>
                  <a:lnTo>
                    <a:pt x="82" y="410"/>
                  </a:lnTo>
                  <a:lnTo>
                    <a:pt x="107" y="393"/>
                  </a:lnTo>
                  <a:lnTo>
                    <a:pt x="133" y="379"/>
                  </a:lnTo>
                  <a:lnTo>
                    <a:pt x="159" y="367"/>
                  </a:lnTo>
                  <a:lnTo>
                    <a:pt x="186" y="356"/>
                  </a:lnTo>
                  <a:lnTo>
                    <a:pt x="215" y="349"/>
                  </a:lnTo>
                  <a:lnTo>
                    <a:pt x="245" y="343"/>
                  </a:lnTo>
                  <a:lnTo>
                    <a:pt x="274" y="340"/>
                  </a:lnTo>
                  <a:lnTo>
                    <a:pt x="304" y="338"/>
                  </a:lnTo>
                  <a:lnTo>
                    <a:pt x="335" y="339"/>
                  </a:lnTo>
                  <a:lnTo>
                    <a:pt x="366" y="341"/>
                  </a:lnTo>
                  <a:lnTo>
                    <a:pt x="395" y="345"/>
                  </a:lnTo>
                  <a:lnTo>
                    <a:pt x="426" y="351"/>
                  </a:lnTo>
                  <a:lnTo>
                    <a:pt x="439" y="354"/>
                  </a:lnTo>
                  <a:lnTo>
                    <a:pt x="454" y="357"/>
                  </a:lnTo>
                  <a:lnTo>
                    <a:pt x="467" y="361"/>
                  </a:lnTo>
                  <a:lnTo>
                    <a:pt x="480" y="364"/>
                  </a:lnTo>
                  <a:lnTo>
                    <a:pt x="493" y="368"/>
                  </a:lnTo>
                  <a:lnTo>
                    <a:pt x="506" y="372"/>
                  </a:lnTo>
                  <a:lnTo>
                    <a:pt x="520" y="375"/>
                  </a:lnTo>
                  <a:lnTo>
                    <a:pt x="534" y="379"/>
                  </a:lnTo>
                  <a:lnTo>
                    <a:pt x="547" y="382"/>
                  </a:lnTo>
                  <a:lnTo>
                    <a:pt x="560" y="386"/>
                  </a:lnTo>
                  <a:lnTo>
                    <a:pt x="573" y="390"/>
                  </a:lnTo>
                  <a:lnTo>
                    <a:pt x="587" y="393"/>
                  </a:lnTo>
                  <a:lnTo>
                    <a:pt x="601" y="397"/>
                  </a:lnTo>
                  <a:lnTo>
                    <a:pt x="614" y="400"/>
                  </a:lnTo>
                  <a:lnTo>
                    <a:pt x="627" y="402"/>
                  </a:lnTo>
                  <a:lnTo>
                    <a:pt x="642" y="405"/>
                  </a:lnTo>
                  <a:lnTo>
                    <a:pt x="656" y="408"/>
                  </a:lnTo>
                  <a:lnTo>
                    <a:pt x="670" y="411"/>
                  </a:lnTo>
                  <a:lnTo>
                    <a:pt x="684" y="413"/>
                  </a:lnTo>
                  <a:lnTo>
                    <a:pt x="699" y="415"/>
                  </a:lnTo>
                  <a:lnTo>
                    <a:pt x="713" y="416"/>
                  </a:lnTo>
                  <a:lnTo>
                    <a:pt x="727" y="418"/>
                  </a:lnTo>
                  <a:lnTo>
                    <a:pt x="742" y="420"/>
                  </a:lnTo>
                  <a:lnTo>
                    <a:pt x="756" y="421"/>
                  </a:lnTo>
                  <a:lnTo>
                    <a:pt x="770" y="422"/>
                  </a:lnTo>
                  <a:lnTo>
                    <a:pt x="785" y="423"/>
                  </a:lnTo>
                  <a:lnTo>
                    <a:pt x="799" y="424"/>
                  </a:lnTo>
                  <a:lnTo>
                    <a:pt x="813" y="425"/>
                  </a:lnTo>
                  <a:lnTo>
                    <a:pt x="828" y="425"/>
                  </a:lnTo>
                  <a:lnTo>
                    <a:pt x="843" y="426"/>
                  </a:lnTo>
                  <a:lnTo>
                    <a:pt x="857" y="426"/>
                  </a:lnTo>
                  <a:lnTo>
                    <a:pt x="871" y="427"/>
                  </a:lnTo>
                  <a:lnTo>
                    <a:pt x="919" y="426"/>
                  </a:lnTo>
                  <a:lnTo>
                    <a:pt x="962" y="421"/>
                  </a:lnTo>
                  <a:lnTo>
                    <a:pt x="1002" y="410"/>
                  </a:lnTo>
                  <a:lnTo>
                    <a:pt x="1040" y="394"/>
                  </a:lnTo>
                  <a:lnTo>
                    <a:pt x="1075" y="375"/>
                  </a:lnTo>
                  <a:lnTo>
                    <a:pt x="1108" y="351"/>
                  </a:lnTo>
                  <a:lnTo>
                    <a:pt x="1137" y="325"/>
                  </a:lnTo>
                  <a:lnTo>
                    <a:pt x="1166" y="294"/>
                  </a:lnTo>
                  <a:lnTo>
                    <a:pt x="1191" y="262"/>
                  </a:lnTo>
                  <a:lnTo>
                    <a:pt x="1217" y="229"/>
                  </a:lnTo>
                  <a:lnTo>
                    <a:pt x="1240" y="192"/>
                  </a:lnTo>
                  <a:lnTo>
                    <a:pt x="1262" y="155"/>
                  </a:lnTo>
                  <a:lnTo>
                    <a:pt x="1283" y="118"/>
                  </a:lnTo>
                  <a:lnTo>
                    <a:pt x="1302" y="80"/>
                  </a:lnTo>
                  <a:lnTo>
                    <a:pt x="1322" y="42"/>
                  </a:lnTo>
                  <a:lnTo>
                    <a:pt x="1341" y="5"/>
                  </a:lnTo>
                  <a:lnTo>
                    <a:pt x="1342" y="1"/>
                  </a:lnTo>
                  <a:lnTo>
                    <a:pt x="1341" y="0"/>
                  </a:lnTo>
                  <a:lnTo>
                    <a:pt x="1339" y="0"/>
                  </a:lnTo>
                  <a:lnTo>
                    <a:pt x="1336" y="2"/>
                  </a:lnTo>
                  <a:lnTo>
                    <a:pt x="1323" y="27"/>
                  </a:lnTo>
                  <a:lnTo>
                    <a:pt x="1311" y="51"/>
                  </a:lnTo>
                  <a:lnTo>
                    <a:pt x="1298" y="76"/>
                  </a:lnTo>
                  <a:lnTo>
                    <a:pt x="1285" y="100"/>
                  </a:lnTo>
                  <a:lnTo>
                    <a:pt x="1270" y="125"/>
                  </a:lnTo>
                  <a:lnTo>
                    <a:pt x="1256" y="150"/>
                  </a:lnTo>
                  <a:lnTo>
                    <a:pt x="1242" y="174"/>
                  </a:lnTo>
                  <a:lnTo>
                    <a:pt x="1226" y="198"/>
                  </a:lnTo>
                  <a:lnTo>
                    <a:pt x="1211" y="221"/>
                  </a:lnTo>
                  <a:lnTo>
                    <a:pt x="1195" y="244"/>
                  </a:lnTo>
                  <a:lnTo>
                    <a:pt x="1177" y="266"/>
                  </a:lnTo>
                  <a:lnTo>
                    <a:pt x="1158" y="286"/>
                  </a:lnTo>
                  <a:lnTo>
                    <a:pt x="1139" y="306"/>
                  </a:lnTo>
                  <a:lnTo>
                    <a:pt x="1118" y="325"/>
                  </a:lnTo>
                  <a:lnTo>
                    <a:pt x="1096" y="342"/>
                  </a:lnTo>
                  <a:lnTo>
                    <a:pt x="1073" y="357"/>
                  </a:lnTo>
                  <a:lnTo>
                    <a:pt x="1047" y="370"/>
                  </a:lnTo>
                  <a:lnTo>
                    <a:pt x="1021" y="380"/>
                  </a:lnTo>
                  <a:lnTo>
                    <a:pt x="993" y="386"/>
                  </a:lnTo>
                  <a:lnTo>
                    <a:pt x="965" y="389"/>
                  </a:lnTo>
                  <a:lnTo>
                    <a:pt x="935" y="390"/>
                  </a:lnTo>
                  <a:lnTo>
                    <a:pt x="905" y="388"/>
                  </a:lnTo>
                  <a:lnTo>
                    <a:pt x="875" y="385"/>
                  </a:lnTo>
                  <a:lnTo>
                    <a:pt x="845" y="379"/>
                  </a:lnTo>
                  <a:lnTo>
                    <a:pt x="814" y="372"/>
                  </a:lnTo>
                  <a:lnTo>
                    <a:pt x="783" y="364"/>
                  </a:lnTo>
                  <a:lnTo>
                    <a:pt x="754" y="355"/>
                  </a:lnTo>
                  <a:lnTo>
                    <a:pt x="724" y="345"/>
                  </a:lnTo>
                  <a:lnTo>
                    <a:pt x="695" y="336"/>
                  </a:lnTo>
                  <a:lnTo>
                    <a:pt x="668" y="327"/>
                  </a:lnTo>
                  <a:lnTo>
                    <a:pt x="642" y="318"/>
                  </a:lnTo>
                  <a:lnTo>
                    <a:pt x="616" y="309"/>
                  </a:lnTo>
                  <a:lnTo>
                    <a:pt x="591" y="302"/>
                  </a:lnTo>
                  <a:lnTo>
                    <a:pt x="566" y="294"/>
                  </a:lnTo>
                  <a:lnTo>
                    <a:pt x="542" y="287"/>
                  </a:lnTo>
                  <a:lnTo>
                    <a:pt x="517" y="281"/>
                  </a:lnTo>
                  <a:lnTo>
                    <a:pt x="493" y="275"/>
                  </a:lnTo>
                  <a:lnTo>
                    <a:pt x="470" y="271"/>
                  </a:lnTo>
                  <a:lnTo>
                    <a:pt x="446" y="267"/>
                  </a:lnTo>
                  <a:lnTo>
                    <a:pt x="423" y="265"/>
                  </a:lnTo>
                  <a:lnTo>
                    <a:pt x="400" y="263"/>
                  </a:lnTo>
                  <a:lnTo>
                    <a:pt x="376" y="263"/>
                  </a:lnTo>
                  <a:lnTo>
                    <a:pt x="352" y="265"/>
                  </a:lnTo>
                  <a:lnTo>
                    <a:pt x="328" y="267"/>
                  </a:lnTo>
                  <a:lnTo>
                    <a:pt x="304" y="271"/>
                  </a:lnTo>
                  <a:lnTo>
                    <a:pt x="280" y="277"/>
                  </a:lnTo>
                  <a:lnTo>
                    <a:pt x="255" y="284"/>
                  </a:lnTo>
                  <a:lnTo>
                    <a:pt x="229" y="293"/>
                  </a:lnTo>
                  <a:lnTo>
                    <a:pt x="213" y="301"/>
                  </a:lnTo>
                  <a:lnTo>
                    <a:pt x="195" y="308"/>
                  </a:lnTo>
                  <a:lnTo>
                    <a:pt x="179" y="318"/>
                  </a:lnTo>
                  <a:lnTo>
                    <a:pt x="162" y="328"/>
                  </a:lnTo>
                  <a:lnTo>
                    <a:pt x="146" y="340"/>
                  </a:lnTo>
                  <a:lnTo>
                    <a:pt x="129" y="352"/>
                  </a:lnTo>
                  <a:lnTo>
                    <a:pt x="114" y="365"/>
                  </a:lnTo>
                  <a:lnTo>
                    <a:pt x="99" y="378"/>
                  </a:lnTo>
                  <a:lnTo>
                    <a:pt x="83" y="392"/>
                  </a:lnTo>
                  <a:lnTo>
                    <a:pt x="69" y="406"/>
                  </a:lnTo>
                  <a:lnTo>
                    <a:pt x="56" y="422"/>
                  </a:lnTo>
                  <a:lnTo>
                    <a:pt x="42" y="437"/>
                  </a:lnTo>
                  <a:lnTo>
                    <a:pt x="30" y="453"/>
                  </a:lnTo>
                  <a:lnTo>
                    <a:pt x="19" y="469"/>
                  </a:lnTo>
                  <a:lnTo>
                    <a:pt x="8" y="485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1" name="Freeform 14"/>
            <p:cNvSpPr>
              <a:spLocks/>
            </p:cNvSpPr>
            <p:nvPr/>
          </p:nvSpPr>
          <p:spPr bwMode="auto">
            <a:xfrm>
              <a:off x="8147" y="8449"/>
              <a:ext cx="523" cy="2387"/>
            </a:xfrm>
            <a:custGeom>
              <a:avLst/>
              <a:gdLst>
                <a:gd name="T0" fmla="*/ 0 w 213"/>
                <a:gd name="T1" fmla="*/ 1880018860 h 971"/>
                <a:gd name="T2" fmla="*/ 2147483647 w 213"/>
                <a:gd name="T3" fmla="*/ 2147483647 h 971"/>
                <a:gd name="T4" fmla="*/ 2147483647 w 213"/>
                <a:gd name="T5" fmla="*/ 2147483647 h 971"/>
                <a:gd name="T6" fmla="*/ 2147483647 w 213"/>
                <a:gd name="T7" fmla="*/ 2147483647 h 971"/>
                <a:gd name="T8" fmla="*/ 2147483647 w 213"/>
                <a:gd name="T9" fmla="*/ 2147483647 h 971"/>
                <a:gd name="T10" fmla="*/ 2147483647 w 213"/>
                <a:gd name="T11" fmla="*/ 2147483647 h 971"/>
                <a:gd name="T12" fmla="*/ 2147483647 w 213"/>
                <a:gd name="T13" fmla="*/ 2147483647 h 971"/>
                <a:gd name="T14" fmla="*/ 2147483647 w 213"/>
                <a:gd name="T15" fmla="*/ 2147483647 h 971"/>
                <a:gd name="T16" fmla="*/ 2147483647 w 213"/>
                <a:gd name="T17" fmla="*/ 2147483647 h 971"/>
                <a:gd name="T18" fmla="*/ 2147483647 w 213"/>
                <a:gd name="T19" fmla="*/ 2147483647 h 971"/>
                <a:gd name="T20" fmla="*/ 2147483647 w 213"/>
                <a:gd name="T21" fmla="*/ 2147483647 h 971"/>
                <a:gd name="T22" fmla="*/ 2147483647 w 213"/>
                <a:gd name="T23" fmla="*/ 2147483647 h 971"/>
                <a:gd name="T24" fmla="*/ 2147483647 w 213"/>
                <a:gd name="T25" fmla="*/ 2147483647 h 971"/>
                <a:gd name="T26" fmla="*/ 2147483647 w 213"/>
                <a:gd name="T27" fmla="*/ 2147483647 h 971"/>
                <a:gd name="T28" fmla="*/ 2147483647 w 213"/>
                <a:gd name="T29" fmla="*/ 2147483647 h 971"/>
                <a:gd name="T30" fmla="*/ 2147483647 w 213"/>
                <a:gd name="T31" fmla="*/ 2147483647 h 971"/>
                <a:gd name="T32" fmla="*/ 2147483647 w 213"/>
                <a:gd name="T33" fmla="*/ 2147483647 h 971"/>
                <a:gd name="T34" fmla="*/ 2147483647 w 213"/>
                <a:gd name="T35" fmla="*/ 2147483647 h 971"/>
                <a:gd name="T36" fmla="*/ 2147483647 w 213"/>
                <a:gd name="T37" fmla="*/ 2147483647 h 971"/>
                <a:gd name="T38" fmla="*/ 2147483647 w 213"/>
                <a:gd name="T39" fmla="*/ 2147483647 h 971"/>
                <a:gd name="T40" fmla="*/ 2147483647 w 213"/>
                <a:gd name="T41" fmla="*/ 2147483647 h 971"/>
                <a:gd name="T42" fmla="*/ 2147483647 w 213"/>
                <a:gd name="T43" fmla="*/ 2147483647 h 971"/>
                <a:gd name="T44" fmla="*/ 2147483647 w 213"/>
                <a:gd name="T45" fmla="*/ 2147483647 h 971"/>
                <a:gd name="T46" fmla="*/ 2147483647 w 213"/>
                <a:gd name="T47" fmla="*/ 2147483647 h 971"/>
                <a:gd name="T48" fmla="*/ 2147483647 w 213"/>
                <a:gd name="T49" fmla="*/ 2147483647 h 971"/>
                <a:gd name="T50" fmla="*/ 2147483647 w 213"/>
                <a:gd name="T51" fmla="*/ 2147483647 h 971"/>
                <a:gd name="T52" fmla="*/ 2147483647 w 213"/>
                <a:gd name="T53" fmla="*/ 2147483647 h 971"/>
                <a:gd name="T54" fmla="*/ 2147483647 w 213"/>
                <a:gd name="T55" fmla="*/ 2147483647 h 971"/>
                <a:gd name="T56" fmla="*/ 2147483647 w 213"/>
                <a:gd name="T57" fmla="*/ 2147483647 h 971"/>
                <a:gd name="T58" fmla="*/ 2147483647 w 213"/>
                <a:gd name="T59" fmla="*/ 2147483647 h 971"/>
                <a:gd name="T60" fmla="*/ 2147483647 w 213"/>
                <a:gd name="T61" fmla="*/ 2147483647 h 971"/>
                <a:gd name="T62" fmla="*/ 2147483647 w 213"/>
                <a:gd name="T63" fmla="*/ 2147483647 h 971"/>
                <a:gd name="T64" fmla="*/ 2147483647 w 213"/>
                <a:gd name="T65" fmla="*/ 2147483647 h 971"/>
                <a:gd name="T66" fmla="*/ 2147483647 w 213"/>
                <a:gd name="T67" fmla="*/ 2147483647 h 971"/>
                <a:gd name="T68" fmla="*/ 2147483647 w 213"/>
                <a:gd name="T69" fmla="*/ 2147483647 h 971"/>
                <a:gd name="T70" fmla="*/ 2147483647 w 213"/>
                <a:gd name="T71" fmla="*/ 2147483647 h 971"/>
                <a:gd name="T72" fmla="*/ 2147483647 w 213"/>
                <a:gd name="T73" fmla="*/ 2147483647 h 971"/>
                <a:gd name="T74" fmla="*/ 2147483647 w 213"/>
                <a:gd name="T75" fmla="*/ 2147483647 h 971"/>
                <a:gd name="T76" fmla="*/ 2147483647 w 213"/>
                <a:gd name="T77" fmla="*/ 2147483647 h 971"/>
                <a:gd name="T78" fmla="*/ 2147483647 w 213"/>
                <a:gd name="T79" fmla="*/ 2147483647 h 971"/>
                <a:gd name="T80" fmla="*/ 2147483647 w 213"/>
                <a:gd name="T81" fmla="*/ 2147483647 h 971"/>
                <a:gd name="T82" fmla="*/ 2147483647 w 213"/>
                <a:gd name="T83" fmla="*/ 2147483647 h 971"/>
                <a:gd name="T84" fmla="*/ 2147483647 w 213"/>
                <a:gd name="T85" fmla="*/ 2147483647 h 971"/>
                <a:gd name="T86" fmla="*/ 2147483647 w 213"/>
                <a:gd name="T87" fmla="*/ 2147483647 h 971"/>
                <a:gd name="T88" fmla="*/ 2147483647 w 213"/>
                <a:gd name="T89" fmla="*/ 2147483647 h 971"/>
                <a:gd name="T90" fmla="*/ 2147483647 w 213"/>
                <a:gd name="T91" fmla="*/ 2147483647 h 971"/>
                <a:gd name="T92" fmla="*/ 2147483647 w 213"/>
                <a:gd name="T93" fmla="*/ 2147483647 h 971"/>
                <a:gd name="T94" fmla="*/ 2147483647 w 213"/>
                <a:gd name="T95" fmla="*/ 2147483647 h 971"/>
                <a:gd name="T96" fmla="*/ 0 w 213"/>
                <a:gd name="T97" fmla="*/ 0 h 971"/>
                <a:gd name="T98" fmla="*/ 0 w 213"/>
                <a:gd name="T99" fmla="*/ 0 h 971"/>
                <a:gd name="T100" fmla="*/ 0 w 213"/>
                <a:gd name="T101" fmla="*/ 0 h 971"/>
                <a:gd name="T102" fmla="*/ 0 w 213"/>
                <a:gd name="T103" fmla="*/ 1880018860 h 971"/>
                <a:gd name="T104" fmla="*/ 0 w 213"/>
                <a:gd name="T105" fmla="*/ 1880018860 h 971"/>
                <a:gd name="T106" fmla="*/ 0 w 213"/>
                <a:gd name="T107" fmla="*/ 1880018860 h 97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13"/>
                <a:gd name="T163" fmla="*/ 0 h 971"/>
                <a:gd name="T164" fmla="*/ 213 w 213"/>
                <a:gd name="T165" fmla="*/ 971 h 97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13" h="971">
                  <a:moveTo>
                    <a:pt x="0" y="1"/>
                  </a:moveTo>
                  <a:lnTo>
                    <a:pt x="9" y="71"/>
                  </a:lnTo>
                  <a:lnTo>
                    <a:pt x="12" y="140"/>
                  </a:lnTo>
                  <a:lnTo>
                    <a:pt x="11" y="210"/>
                  </a:lnTo>
                  <a:lnTo>
                    <a:pt x="8" y="280"/>
                  </a:lnTo>
                  <a:lnTo>
                    <a:pt x="6" y="349"/>
                  </a:lnTo>
                  <a:lnTo>
                    <a:pt x="5" y="418"/>
                  </a:lnTo>
                  <a:lnTo>
                    <a:pt x="8" y="488"/>
                  </a:lnTo>
                  <a:lnTo>
                    <a:pt x="17" y="557"/>
                  </a:lnTo>
                  <a:lnTo>
                    <a:pt x="22" y="584"/>
                  </a:lnTo>
                  <a:lnTo>
                    <a:pt x="30" y="610"/>
                  </a:lnTo>
                  <a:lnTo>
                    <a:pt x="40" y="637"/>
                  </a:lnTo>
                  <a:lnTo>
                    <a:pt x="50" y="663"/>
                  </a:lnTo>
                  <a:lnTo>
                    <a:pt x="62" y="688"/>
                  </a:lnTo>
                  <a:lnTo>
                    <a:pt x="74" y="713"/>
                  </a:lnTo>
                  <a:lnTo>
                    <a:pt x="86" y="738"/>
                  </a:lnTo>
                  <a:lnTo>
                    <a:pt x="99" y="763"/>
                  </a:lnTo>
                  <a:lnTo>
                    <a:pt x="113" y="788"/>
                  </a:lnTo>
                  <a:lnTo>
                    <a:pt x="127" y="813"/>
                  </a:lnTo>
                  <a:lnTo>
                    <a:pt x="140" y="839"/>
                  </a:lnTo>
                  <a:lnTo>
                    <a:pt x="152" y="865"/>
                  </a:lnTo>
                  <a:lnTo>
                    <a:pt x="164" y="890"/>
                  </a:lnTo>
                  <a:lnTo>
                    <a:pt x="176" y="915"/>
                  </a:lnTo>
                  <a:lnTo>
                    <a:pt x="186" y="941"/>
                  </a:lnTo>
                  <a:lnTo>
                    <a:pt x="195" y="967"/>
                  </a:lnTo>
                  <a:lnTo>
                    <a:pt x="199" y="971"/>
                  </a:lnTo>
                  <a:lnTo>
                    <a:pt x="206" y="967"/>
                  </a:lnTo>
                  <a:lnTo>
                    <a:pt x="211" y="961"/>
                  </a:lnTo>
                  <a:lnTo>
                    <a:pt x="213" y="955"/>
                  </a:lnTo>
                  <a:lnTo>
                    <a:pt x="210" y="902"/>
                  </a:lnTo>
                  <a:lnTo>
                    <a:pt x="197" y="852"/>
                  </a:lnTo>
                  <a:lnTo>
                    <a:pt x="176" y="804"/>
                  </a:lnTo>
                  <a:lnTo>
                    <a:pt x="151" y="757"/>
                  </a:lnTo>
                  <a:lnTo>
                    <a:pt x="122" y="712"/>
                  </a:lnTo>
                  <a:lnTo>
                    <a:pt x="94" y="666"/>
                  </a:lnTo>
                  <a:lnTo>
                    <a:pt x="67" y="619"/>
                  </a:lnTo>
                  <a:lnTo>
                    <a:pt x="45" y="571"/>
                  </a:lnTo>
                  <a:lnTo>
                    <a:pt x="34" y="536"/>
                  </a:lnTo>
                  <a:lnTo>
                    <a:pt x="27" y="501"/>
                  </a:lnTo>
                  <a:lnTo>
                    <a:pt x="21" y="465"/>
                  </a:lnTo>
                  <a:lnTo>
                    <a:pt x="18" y="429"/>
                  </a:lnTo>
                  <a:lnTo>
                    <a:pt x="17" y="393"/>
                  </a:lnTo>
                  <a:lnTo>
                    <a:pt x="17" y="356"/>
                  </a:lnTo>
                  <a:lnTo>
                    <a:pt x="18" y="320"/>
                  </a:lnTo>
                  <a:lnTo>
                    <a:pt x="19" y="284"/>
                  </a:lnTo>
                  <a:lnTo>
                    <a:pt x="20" y="213"/>
                  </a:lnTo>
                  <a:lnTo>
                    <a:pt x="18" y="142"/>
                  </a:lnTo>
                  <a:lnTo>
                    <a:pt x="11" y="7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2" name="Freeform 15"/>
            <p:cNvSpPr>
              <a:spLocks/>
            </p:cNvSpPr>
            <p:nvPr/>
          </p:nvSpPr>
          <p:spPr bwMode="auto">
            <a:xfrm>
              <a:off x="4987" y="9584"/>
              <a:ext cx="744" cy="1723"/>
            </a:xfrm>
            <a:custGeom>
              <a:avLst/>
              <a:gdLst>
                <a:gd name="T0" fmla="*/ 0 w 279"/>
                <a:gd name="T1" fmla="*/ 47292789 h 821"/>
                <a:gd name="T2" fmla="*/ 2147483647 w 279"/>
                <a:gd name="T3" fmla="*/ 2147483647 h 821"/>
                <a:gd name="T4" fmla="*/ 2147483647 w 279"/>
                <a:gd name="T5" fmla="*/ 2147483647 h 821"/>
                <a:gd name="T6" fmla="*/ 2147483647 w 279"/>
                <a:gd name="T7" fmla="*/ 2147483647 h 821"/>
                <a:gd name="T8" fmla="*/ 2147483647 w 279"/>
                <a:gd name="T9" fmla="*/ 2147483647 h 821"/>
                <a:gd name="T10" fmla="*/ 2147483647 w 279"/>
                <a:gd name="T11" fmla="*/ 2147483647 h 821"/>
                <a:gd name="T12" fmla="*/ 2147483647 w 279"/>
                <a:gd name="T13" fmla="*/ 2147483647 h 821"/>
                <a:gd name="T14" fmla="*/ 2147483647 w 279"/>
                <a:gd name="T15" fmla="*/ 2147483647 h 821"/>
                <a:gd name="T16" fmla="*/ 2147483647 w 279"/>
                <a:gd name="T17" fmla="*/ 2147483647 h 821"/>
                <a:gd name="T18" fmla="*/ 2147483647 w 279"/>
                <a:gd name="T19" fmla="*/ 2147483647 h 821"/>
                <a:gd name="T20" fmla="*/ 2147483647 w 279"/>
                <a:gd name="T21" fmla="*/ 2147483647 h 821"/>
                <a:gd name="T22" fmla="*/ 2147483647 w 279"/>
                <a:gd name="T23" fmla="*/ 2147483647 h 821"/>
                <a:gd name="T24" fmla="*/ 2147483647 w 279"/>
                <a:gd name="T25" fmla="*/ 2147483647 h 821"/>
                <a:gd name="T26" fmla="*/ 2147483647 w 279"/>
                <a:gd name="T27" fmla="*/ 2147483647 h 821"/>
                <a:gd name="T28" fmla="*/ 2147483647 w 279"/>
                <a:gd name="T29" fmla="*/ 2147483647 h 821"/>
                <a:gd name="T30" fmla="*/ 2147483647 w 279"/>
                <a:gd name="T31" fmla="*/ 2147483647 h 821"/>
                <a:gd name="T32" fmla="*/ 2147483647 w 279"/>
                <a:gd name="T33" fmla="*/ 2147483647 h 821"/>
                <a:gd name="T34" fmla="*/ 2147483647 w 279"/>
                <a:gd name="T35" fmla="*/ 2147483647 h 821"/>
                <a:gd name="T36" fmla="*/ 2147483647 w 279"/>
                <a:gd name="T37" fmla="*/ 2147483647 h 821"/>
                <a:gd name="T38" fmla="*/ 2147483647 w 279"/>
                <a:gd name="T39" fmla="*/ 2147483647 h 821"/>
                <a:gd name="T40" fmla="*/ 2147483647 w 279"/>
                <a:gd name="T41" fmla="*/ 2147483647 h 821"/>
                <a:gd name="T42" fmla="*/ 2147483647 w 279"/>
                <a:gd name="T43" fmla="*/ 2147483647 h 821"/>
                <a:gd name="T44" fmla="*/ 2147483647 w 279"/>
                <a:gd name="T45" fmla="*/ 2147483647 h 821"/>
                <a:gd name="T46" fmla="*/ 2147483647 w 279"/>
                <a:gd name="T47" fmla="*/ 2147483647 h 821"/>
                <a:gd name="T48" fmla="*/ 2147483647 w 279"/>
                <a:gd name="T49" fmla="*/ 2147483647 h 821"/>
                <a:gd name="T50" fmla="*/ 2147483647 w 279"/>
                <a:gd name="T51" fmla="*/ 2147483647 h 821"/>
                <a:gd name="T52" fmla="*/ 2147483647 w 279"/>
                <a:gd name="T53" fmla="*/ 2147483647 h 821"/>
                <a:gd name="T54" fmla="*/ 2147483647 w 279"/>
                <a:gd name="T55" fmla="*/ 2147483647 h 821"/>
                <a:gd name="T56" fmla="*/ 2147483647 w 279"/>
                <a:gd name="T57" fmla="*/ 2147483647 h 821"/>
                <a:gd name="T58" fmla="*/ 2147483647 w 279"/>
                <a:gd name="T59" fmla="*/ 2147483647 h 821"/>
                <a:gd name="T60" fmla="*/ 2147483647 w 279"/>
                <a:gd name="T61" fmla="*/ 2147483647 h 821"/>
                <a:gd name="T62" fmla="*/ 2147483647 w 279"/>
                <a:gd name="T63" fmla="*/ 2147483647 h 821"/>
                <a:gd name="T64" fmla="*/ 2147483647 w 279"/>
                <a:gd name="T65" fmla="*/ 2147483647 h 821"/>
                <a:gd name="T66" fmla="*/ 2147483647 w 279"/>
                <a:gd name="T67" fmla="*/ 2147483647 h 821"/>
                <a:gd name="T68" fmla="*/ 2147483647 w 279"/>
                <a:gd name="T69" fmla="*/ 2147483647 h 821"/>
                <a:gd name="T70" fmla="*/ 2147483647 w 279"/>
                <a:gd name="T71" fmla="*/ 2147483647 h 821"/>
                <a:gd name="T72" fmla="*/ 2147483647 w 279"/>
                <a:gd name="T73" fmla="*/ 2147483647 h 821"/>
                <a:gd name="T74" fmla="*/ 2147483647 w 279"/>
                <a:gd name="T75" fmla="*/ 2147483647 h 821"/>
                <a:gd name="T76" fmla="*/ 2147483647 w 279"/>
                <a:gd name="T77" fmla="*/ 2147483647 h 821"/>
                <a:gd name="T78" fmla="*/ 2147483647 w 279"/>
                <a:gd name="T79" fmla="*/ 2147483647 h 821"/>
                <a:gd name="T80" fmla="*/ 2147483647 w 279"/>
                <a:gd name="T81" fmla="*/ 2147483647 h 821"/>
                <a:gd name="T82" fmla="*/ 2147483647 w 279"/>
                <a:gd name="T83" fmla="*/ 2147483647 h 821"/>
                <a:gd name="T84" fmla="*/ 2147483647 w 279"/>
                <a:gd name="T85" fmla="*/ 2147483647 h 821"/>
                <a:gd name="T86" fmla="*/ 2147483647 w 279"/>
                <a:gd name="T87" fmla="*/ 2147483647 h 821"/>
                <a:gd name="T88" fmla="*/ 2147483647 w 279"/>
                <a:gd name="T89" fmla="*/ 0 h 821"/>
                <a:gd name="T90" fmla="*/ 2147483647 w 279"/>
                <a:gd name="T91" fmla="*/ 0 h 821"/>
                <a:gd name="T92" fmla="*/ 2147483647 w 279"/>
                <a:gd name="T93" fmla="*/ 0 h 821"/>
                <a:gd name="T94" fmla="*/ 0 w 279"/>
                <a:gd name="T95" fmla="*/ 47292789 h 821"/>
                <a:gd name="T96" fmla="*/ 0 w 279"/>
                <a:gd name="T97" fmla="*/ 47292789 h 821"/>
                <a:gd name="T98" fmla="*/ 0 w 279"/>
                <a:gd name="T99" fmla="*/ 47292789 h 8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9"/>
                <a:gd name="T151" fmla="*/ 0 h 821"/>
                <a:gd name="T152" fmla="*/ 279 w 279"/>
                <a:gd name="T153" fmla="*/ 821 h 8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9" h="821">
                  <a:moveTo>
                    <a:pt x="0" y="1"/>
                  </a:moveTo>
                  <a:lnTo>
                    <a:pt x="10" y="53"/>
                  </a:lnTo>
                  <a:lnTo>
                    <a:pt x="20" y="106"/>
                  </a:lnTo>
                  <a:lnTo>
                    <a:pt x="29" y="158"/>
                  </a:lnTo>
                  <a:lnTo>
                    <a:pt x="40" y="210"/>
                  </a:lnTo>
                  <a:lnTo>
                    <a:pt x="53" y="262"/>
                  </a:lnTo>
                  <a:lnTo>
                    <a:pt x="66" y="313"/>
                  </a:lnTo>
                  <a:lnTo>
                    <a:pt x="79" y="365"/>
                  </a:lnTo>
                  <a:lnTo>
                    <a:pt x="94" y="416"/>
                  </a:lnTo>
                  <a:lnTo>
                    <a:pt x="103" y="442"/>
                  </a:lnTo>
                  <a:lnTo>
                    <a:pt x="112" y="468"/>
                  </a:lnTo>
                  <a:lnTo>
                    <a:pt x="121" y="493"/>
                  </a:lnTo>
                  <a:lnTo>
                    <a:pt x="131" y="520"/>
                  </a:lnTo>
                  <a:lnTo>
                    <a:pt x="140" y="545"/>
                  </a:lnTo>
                  <a:lnTo>
                    <a:pt x="151" y="571"/>
                  </a:lnTo>
                  <a:lnTo>
                    <a:pt x="162" y="596"/>
                  </a:lnTo>
                  <a:lnTo>
                    <a:pt x="173" y="621"/>
                  </a:lnTo>
                  <a:lnTo>
                    <a:pt x="186" y="646"/>
                  </a:lnTo>
                  <a:lnTo>
                    <a:pt x="197" y="671"/>
                  </a:lnTo>
                  <a:lnTo>
                    <a:pt x="209" y="697"/>
                  </a:lnTo>
                  <a:lnTo>
                    <a:pt x="221" y="722"/>
                  </a:lnTo>
                  <a:lnTo>
                    <a:pt x="233" y="746"/>
                  </a:lnTo>
                  <a:lnTo>
                    <a:pt x="245" y="771"/>
                  </a:lnTo>
                  <a:lnTo>
                    <a:pt x="258" y="795"/>
                  </a:lnTo>
                  <a:lnTo>
                    <a:pt x="270" y="820"/>
                  </a:lnTo>
                  <a:lnTo>
                    <a:pt x="274" y="821"/>
                  </a:lnTo>
                  <a:lnTo>
                    <a:pt x="277" y="819"/>
                  </a:lnTo>
                  <a:lnTo>
                    <a:pt x="279" y="816"/>
                  </a:lnTo>
                  <a:lnTo>
                    <a:pt x="279" y="811"/>
                  </a:lnTo>
                  <a:lnTo>
                    <a:pt x="258" y="764"/>
                  </a:lnTo>
                  <a:lnTo>
                    <a:pt x="237" y="717"/>
                  </a:lnTo>
                  <a:lnTo>
                    <a:pt x="215" y="670"/>
                  </a:lnTo>
                  <a:lnTo>
                    <a:pt x="194" y="623"/>
                  </a:lnTo>
                  <a:lnTo>
                    <a:pt x="173" y="576"/>
                  </a:lnTo>
                  <a:lnTo>
                    <a:pt x="154" y="528"/>
                  </a:lnTo>
                  <a:lnTo>
                    <a:pt x="134" y="481"/>
                  </a:lnTo>
                  <a:lnTo>
                    <a:pt x="115" y="433"/>
                  </a:lnTo>
                  <a:lnTo>
                    <a:pt x="97" y="380"/>
                  </a:lnTo>
                  <a:lnTo>
                    <a:pt x="81" y="326"/>
                  </a:lnTo>
                  <a:lnTo>
                    <a:pt x="67" y="272"/>
                  </a:lnTo>
                  <a:lnTo>
                    <a:pt x="54" y="217"/>
                  </a:lnTo>
                  <a:lnTo>
                    <a:pt x="42" y="163"/>
                  </a:lnTo>
                  <a:lnTo>
                    <a:pt x="28" y="107"/>
                  </a:lnTo>
                  <a:lnTo>
                    <a:pt x="15" y="53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3" name="Freeform 16"/>
            <p:cNvSpPr>
              <a:spLocks/>
            </p:cNvSpPr>
            <p:nvPr/>
          </p:nvSpPr>
          <p:spPr bwMode="auto">
            <a:xfrm>
              <a:off x="6129" y="9060"/>
              <a:ext cx="398" cy="2247"/>
            </a:xfrm>
            <a:custGeom>
              <a:avLst/>
              <a:gdLst>
                <a:gd name="T0" fmla="*/ 0 w 169"/>
                <a:gd name="T1" fmla="*/ 207404741 h 1002"/>
                <a:gd name="T2" fmla="*/ 2147483647 w 169"/>
                <a:gd name="T3" fmla="*/ 2147483647 h 1002"/>
                <a:gd name="T4" fmla="*/ 2147483647 w 169"/>
                <a:gd name="T5" fmla="*/ 2147483647 h 1002"/>
                <a:gd name="T6" fmla="*/ 2147483647 w 169"/>
                <a:gd name="T7" fmla="*/ 2147483647 h 1002"/>
                <a:gd name="T8" fmla="*/ 2147483647 w 169"/>
                <a:gd name="T9" fmla="*/ 2147483647 h 1002"/>
                <a:gd name="T10" fmla="*/ 2147483647 w 169"/>
                <a:gd name="T11" fmla="*/ 2147483647 h 1002"/>
                <a:gd name="T12" fmla="*/ 2147483647 w 169"/>
                <a:gd name="T13" fmla="*/ 2147483647 h 1002"/>
                <a:gd name="T14" fmla="*/ 2147483647 w 169"/>
                <a:gd name="T15" fmla="*/ 2147483647 h 1002"/>
                <a:gd name="T16" fmla="*/ 2147483647 w 169"/>
                <a:gd name="T17" fmla="*/ 2147483647 h 1002"/>
                <a:gd name="T18" fmla="*/ 2147483647 w 169"/>
                <a:gd name="T19" fmla="*/ 2147483647 h 1002"/>
                <a:gd name="T20" fmla="*/ 2147483647 w 169"/>
                <a:gd name="T21" fmla="*/ 2147483647 h 1002"/>
                <a:gd name="T22" fmla="*/ 2147483647 w 169"/>
                <a:gd name="T23" fmla="*/ 2147483647 h 1002"/>
                <a:gd name="T24" fmla="*/ 2147483647 w 169"/>
                <a:gd name="T25" fmla="*/ 2147483647 h 1002"/>
                <a:gd name="T26" fmla="*/ 2147483647 w 169"/>
                <a:gd name="T27" fmla="*/ 2147483647 h 1002"/>
                <a:gd name="T28" fmla="*/ 2147483647 w 169"/>
                <a:gd name="T29" fmla="*/ 2147483647 h 1002"/>
                <a:gd name="T30" fmla="*/ 2147483647 w 169"/>
                <a:gd name="T31" fmla="*/ 2147483647 h 1002"/>
                <a:gd name="T32" fmla="*/ 2147483647 w 169"/>
                <a:gd name="T33" fmla="*/ 2147483647 h 1002"/>
                <a:gd name="T34" fmla="*/ 2147483647 w 169"/>
                <a:gd name="T35" fmla="*/ 2147483647 h 1002"/>
                <a:gd name="T36" fmla="*/ 2147483647 w 169"/>
                <a:gd name="T37" fmla="*/ 2147483647 h 1002"/>
                <a:gd name="T38" fmla="*/ 2147483647 w 169"/>
                <a:gd name="T39" fmla="*/ 2147483647 h 1002"/>
                <a:gd name="T40" fmla="*/ 2147483647 w 169"/>
                <a:gd name="T41" fmla="*/ 2147483647 h 1002"/>
                <a:gd name="T42" fmla="*/ 2147483647 w 169"/>
                <a:gd name="T43" fmla="*/ 2147483647 h 1002"/>
                <a:gd name="T44" fmla="*/ 2147483647 w 169"/>
                <a:gd name="T45" fmla="*/ 2147483647 h 1002"/>
                <a:gd name="T46" fmla="*/ 2147483647 w 169"/>
                <a:gd name="T47" fmla="*/ 2147483647 h 1002"/>
                <a:gd name="T48" fmla="*/ 2147483647 w 169"/>
                <a:gd name="T49" fmla="*/ 2147483647 h 1002"/>
                <a:gd name="T50" fmla="*/ 2147483647 w 169"/>
                <a:gd name="T51" fmla="*/ 2147483647 h 1002"/>
                <a:gd name="T52" fmla="*/ 2147483647 w 169"/>
                <a:gd name="T53" fmla="*/ 2147483647 h 1002"/>
                <a:gd name="T54" fmla="*/ 2147483647 w 169"/>
                <a:gd name="T55" fmla="*/ 2147483647 h 1002"/>
                <a:gd name="T56" fmla="*/ 2147483647 w 169"/>
                <a:gd name="T57" fmla="*/ 2147483647 h 1002"/>
                <a:gd name="T58" fmla="*/ 2147483647 w 169"/>
                <a:gd name="T59" fmla="*/ 2147483647 h 1002"/>
                <a:gd name="T60" fmla="*/ 2147483647 w 169"/>
                <a:gd name="T61" fmla="*/ 2147483647 h 1002"/>
                <a:gd name="T62" fmla="*/ 2147483647 w 169"/>
                <a:gd name="T63" fmla="*/ 2147483647 h 1002"/>
                <a:gd name="T64" fmla="*/ 2147483647 w 169"/>
                <a:gd name="T65" fmla="*/ 2147483647 h 1002"/>
                <a:gd name="T66" fmla="*/ 2147483647 w 169"/>
                <a:gd name="T67" fmla="*/ 2147483647 h 1002"/>
                <a:gd name="T68" fmla="*/ 2147483647 w 169"/>
                <a:gd name="T69" fmla="*/ 2147483647 h 1002"/>
                <a:gd name="T70" fmla="*/ 2147483647 w 169"/>
                <a:gd name="T71" fmla="*/ 2147483647 h 1002"/>
                <a:gd name="T72" fmla="*/ 769773510 w 169"/>
                <a:gd name="T73" fmla="*/ 0 h 1002"/>
                <a:gd name="T74" fmla="*/ 769773510 w 169"/>
                <a:gd name="T75" fmla="*/ 0 h 1002"/>
                <a:gd name="T76" fmla="*/ 769773510 w 169"/>
                <a:gd name="T77" fmla="*/ 0 h 1002"/>
                <a:gd name="T78" fmla="*/ 0 w 169"/>
                <a:gd name="T79" fmla="*/ 207404741 h 1002"/>
                <a:gd name="T80" fmla="*/ 0 w 169"/>
                <a:gd name="T81" fmla="*/ 207404741 h 1002"/>
                <a:gd name="T82" fmla="*/ 0 w 169"/>
                <a:gd name="T83" fmla="*/ 207404741 h 100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9"/>
                <a:gd name="T127" fmla="*/ 0 h 1002"/>
                <a:gd name="T128" fmla="*/ 169 w 169"/>
                <a:gd name="T129" fmla="*/ 1002 h 100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9" h="1002">
                  <a:moveTo>
                    <a:pt x="0" y="1"/>
                  </a:moveTo>
                  <a:lnTo>
                    <a:pt x="4" y="62"/>
                  </a:lnTo>
                  <a:lnTo>
                    <a:pt x="9" y="124"/>
                  </a:lnTo>
                  <a:lnTo>
                    <a:pt x="13" y="186"/>
                  </a:lnTo>
                  <a:lnTo>
                    <a:pt x="16" y="247"/>
                  </a:lnTo>
                  <a:lnTo>
                    <a:pt x="22" y="309"/>
                  </a:lnTo>
                  <a:lnTo>
                    <a:pt x="27" y="370"/>
                  </a:lnTo>
                  <a:lnTo>
                    <a:pt x="36" y="431"/>
                  </a:lnTo>
                  <a:lnTo>
                    <a:pt x="46" y="492"/>
                  </a:lnTo>
                  <a:lnTo>
                    <a:pt x="58" y="557"/>
                  </a:lnTo>
                  <a:lnTo>
                    <a:pt x="71" y="620"/>
                  </a:lnTo>
                  <a:lnTo>
                    <a:pt x="84" y="683"/>
                  </a:lnTo>
                  <a:lnTo>
                    <a:pt x="99" y="747"/>
                  </a:lnTo>
                  <a:lnTo>
                    <a:pt x="113" y="810"/>
                  </a:lnTo>
                  <a:lnTo>
                    <a:pt x="128" y="873"/>
                  </a:lnTo>
                  <a:lnTo>
                    <a:pt x="144" y="937"/>
                  </a:lnTo>
                  <a:lnTo>
                    <a:pt x="159" y="1000"/>
                  </a:lnTo>
                  <a:lnTo>
                    <a:pt x="161" y="1002"/>
                  </a:lnTo>
                  <a:lnTo>
                    <a:pt x="165" y="1000"/>
                  </a:lnTo>
                  <a:lnTo>
                    <a:pt x="168" y="996"/>
                  </a:lnTo>
                  <a:lnTo>
                    <a:pt x="169" y="991"/>
                  </a:lnTo>
                  <a:lnTo>
                    <a:pt x="157" y="927"/>
                  </a:lnTo>
                  <a:lnTo>
                    <a:pt x="145" y="864"/>
                  </a:lnTo>
                  <a:lnTo>
                    <a:pt x="131" y="799"/>
                  </a:lnTo>
                  <a:lnTo>
                    <a:pt x="117" y="736"/>
                  </a:lnTo>
                  <a:lnTo>
                    <a:pt x="103" y="673"/>
                  </a:lnTo>
                  <a:lnTo>
                    <a:pt x="89" y="609"/>
                  </a:lnTo>
                  <a:lnTo>
                    <a:pt x="75" y="545"/>
                  </a:lnTo>
                  <a:lnTo>
                    <a:pt x="60" y="481"/>
                  </a:lnTo>
                  <a:lnTo>
                    <a:pt x="48" y="421"/>
                  </a:lnTo>
                  <a:lnTo>
                    <a:pt x="38" y="361"/>
                  </a:lnTo>
                  <a:lnTo>
                    <a:pt x="31" y="301"/>
                  </a:lnTo>
                  <a:lnTo>
                    <a:pt x="24" y="241"/>
                  </a:lnTo>
                  <a:lnTo>
                    <a:pt x="18" y="181"/>
                  </a:lnTo>
                  <a:lnTo>
                    <a:pt x="13" y="121"/>
                  </a:lnTo>
                  <a:lnTo>
                    <a:pt x="7" y="60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4" name="Freeform 17"/>
            <p:cNvSpPr>
              <a:spLocks/>
            </p:cNvSpPr>
            <p:nvPr/>
          </p:nvSpPr>
          <p:spPr bwMode="auto">
            <a:xfrm>
              <a:off x="6748" y="9164"/>
              <a:ext cx="339" cy="2305"/>
            </a:xfrm>
            <a:custGeom>
              <a:avLst/>
              <a:gdLst>
                <a:gd name="T0" fmla="*/ 2147483647 w 137"/>
                <a:gd name="T1" fmla="*/ 0 h 1021"/>
                <a:gd name="T2" fmla="*/ 0 w 137"/>
                <a:gd name="T3" fmla="*/ 2147483647 h 1021"/>
                <a:gd name="T4" fmla="*/ 2147483647 w 137"/>
                <a:gd name="T5" fmla="*/ 2147483647 h 1021"/>
                <a:gd name="T6" fmla="*/ 2147483647 w 137"/>
                <a:gd name="T7" fmla="*/ 2147483647 h 1021"/>
                <a:gd name="T8" fmla="*/ 2147483647 w 137"/>
                <a:gd name="T9" fmla="*/ 2147483647 h 1021"/>
                <a:gd name="T10" fmla="*/ 2147483647 w 137"/>
                <a:gd name="T11" fmla="*/ 2147483647 h 1021"/>
                <a:gd name="T12" fmla="*/ 2147483647 w 137"/>
                <a:gd name="T13" fmla="*/ 2147483647 h 1021"/>
                <a:gd name="T14" fmla="*/ 2147483647 w 137"/>
                <a:gd name="T15" fmla="*/ 2147483647 h 1021"/>
                <a:gd name="T16" fmla="*/ 2147483647 w 137"/>
                <a:gd name="T17" fmla="*/ 2147483647 h 1021"/>
                <a:gd name="T18" fmla="*/ 2147483647 w 137"/>
                <a:gd name="T19" fmla="*/ 2147483647 h 1021"/>
                <a:gd name="T20" fmla="*/ 2147483647 w 137"/>
                <a:gd name="T21" fmla="*/ 2147483647 h 1021"/>
                <a:gd name="T22" fmla="*/ 2147483647 w 137"/>
                <a:gd name="T23" fmla="*/ 2147483647 h 1021"/>
                <a:gd name="T24" fmla="*/ 2147483647 w 137"/>
                <a:gd name="T25" fmla="*/ 2147483647 h 1021"/>
                <a:gd name="T26" fmla="*/ 2147483647 w 137"/>
                <a:gd name="T27" fmla="*/ 2147483647 h 1021"/>
                <a:gd name="T28" fmla="*/ 2147483647 w 137"/>
                <a:gd name="T29" fmla="*/ 2147483647 h 1021"/>
                <a:gd name="T30" fmla="*/ 2147483647 w 137"/>
                <a:gd name="T31" fmla="*/ 2147483647 h 1021"/>
                <a:gd name="T32" fmla="*/ 2147483647 w 137"/>
                <a:gd name="T33" fmla="*/ 2147483647 h 1021"/>
                <a:gd name="T34" fmla="*/ 2147483647 w 137"/>
                <a:gd name="T35" fmla="*/ 2147483647 h 1021"/>
                <a:gd name="T36" fmla="*/ 2147483647 w 137"/>
                <a:gd name="T37" fmla="*/ 2147483647 h 1021"/>
                <a:gd name="T38" fmla="*/ 2147483647 w 137"/>
                <a:gd name="T39" fmla="*/ 2147483647 h 1021"/>
                <a:gd name="T40" fmla="*/ 2147483647 w 137"/>
                <a:gd name="T41" fmla="*/ 0 h 1021"/>
                <a:gd name="T42" fmla="*/ 2147483647 w 137"/>
                <a:gd name="T43" fmla="*/ 0 h 1021"/>
                <a:gd name="T44" fmla="*/ 2147483647 w 137"/>
                <a:gd name="T45" fmla="*/ 0 h 1021"/>
                <a:gd name="T46" fmla="*/ 2147483647 w 137"/>
                <a:gd name="T47" fmla="*/ 0 h 1021"/>
                <a:gd name="T48" fmla="*/ 2147483647 w 137"/>
                <a:gd name="T49" fmla="*/ 0 h 1021"/>
                <a:gd name="T50" fmla="*/ 2147483647 w 137"/>
                <a:gd name="T51" fmla="*/ 0 h 102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7"/>
                <a:gd name="T79" fmla="*/ 0 h 1021"/>
                <a:gd name="T80" fmla="*/ 137 w 137"/>
                <a:gd name="T81" fmla="*/ 1021 h 102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7" h="1021">
                  <a:moveTo>
                    <a:pt x="3" y="0"/>
                  </a:moveTo>
                  <a:lnTo>
                    <a:pt x="0" y="129"/>
                  </a:lnTo>
                  <a:lnTo>
                    <a:pt x="6" y="258"/>
                  </a:lnTo>
                  <a:lnTo>
                    <a:pt x="22" y="386"/>
                  </a:lnTo>
                  <a:lnTo>
                    <a:pt x="40" y="513"/>
                  </a:lnTo>
                  <a:lnTo>
                    <a:pt x="63" y="639"/>
                  </a:lnTo>
                  <a:lnTo>
                    <a:pt x="87" y="766"/>
                  </a:lnTo>
                  <a:lnTo>
                    <a:pt x="108" y="892"/>
                  </a:lnTo>
                  <a:lnTo>
                    <a:pt x="127" y="1020"/>
                  </a:lnTo>
                  <a:lnTo>
                    <a:pt x="129" y="1021"/>
                  </a:lnTo>
                  <a:lnTo>
                    <a:pt x="133" y="1020"/>
                  </a:lnTo>
                  <a:lnTo>
                    <a:pt x="136" y="1018"/>
                  </a:lnTo>
                  <a:lnTo>
                    <a:pt x="137" y="1015"/>
                  </a:lnTo>
                  <a:lnTo>
                    <a:pt x="122" y="887"/>
                  </a:lnTo>
                  <a:lnTo>
                    <a:pt x="101" y="761"/>
                  </a:lnTo>
                  <a:lnTo>
                    <a:pt x="77" y="635"/>
                  </a:lnTo>
                  <a:lnTo>
                    <a:pt x="52" y="509"/>
                  </a:lnTo>
                  <a:lnTo>
                    <a:pt x="30" y="384"/>
                  </a:lnTo>
                  <a:lnTo>
                    <a:pt x="14" y="257"/>
                  </a:lnTo>
                  <a:lnTo>
                    <a:pt x="4" y="129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5" name="Freeform 19"/>
            <p:cNvSpPr>
              <a:spLocks/>
            </p:cNvSpPr>
            <p:nvPr/>
          </p:nvSpPr>
          <p:spPr bwMode="auto">
            <a:xfrm>
              <a:off x="7772" y="8862"/>
              <a:ext cx="552" cy="2423"/>
            </a:xfrm>
            <a:custGeom>
              <a:avLst/>
              <a:gdLst>
                <a:gd name="T0" fmla="*/ 2147483647 w 224"/>
                <a:gd name="T1" fmla="*/ 1823629301 h 987"/>
                <a:gd name="T2" fmla="*/ 2147483647 w 224"/>
                <a:gd name="T3" fmla="*/ 2147483647 h 987"/>
                <a:gd name="T4" fmla="*/ 0 w 224"/>
                <a:gd name="T5" fmla="*/ 2147483647 h 987"/>
                <a:gd name="T6" fmla="*/ 0 w 224"/>
                <a:gd name="T7" fmla="*/ 2147483647 h 987"/>
                <a:gd name="T8" fmla="*/ 2147483647 w 224"/>
                <a:gd name="T9" fmla="*/ 2147483647 h 987"/>
                <a:gd name="T10" fmla="*/ 2147483647 w 224"/>
                <a:gd name="T11" fmla="*/ 2147483647 h 987"/>
                <a:gd name="T12" fmla="*/ 2147483647 w 224"/>
                <a:gd name="T13" fmla="*/ 2147483647 h 987"/>
                <a:gd name="T14" fmla="*/ 2147483647 w 224"/>
                <a:gd name="T15" fmla="*/ 2147483647 h 987"/>
                <a:gd name="T16" fmla="*/ 2147483647 w 224"/>
                <a:gd name="T17" fmla="*/ 2147483647 h 987"/>
                <a:gd name="T18" fmla="*/ 2147483647 w 224"/>
                <a:gd name="T19" fmla="*/ 2147483647 h 987"/>
                <a:gd name="T20" fmla="*/ 2147483647 w 224"/>
                <a:gd name="T21" fmla="*/ 2147483647 h 987"/>
                <a:gd name="T22" fmla="*/ 2147483647 w 224"/>
                <a:gd name="T23" fmla="*/ 2147483647 h 987"/>
                <a:gd name="T24" fmla="*/ 2147483647 w 224"/>
                <a:gd name="T25" fmla="*/ 2147483647 h 987"/>
                <a:gd name="T26" fmla="*/ 2147483647 w 224"/>
                <a:gd name="T27" fmla="*/ 2147483647 h 987"/>
                <a:gd name="T28" fmla="*/ 2147483647 w 224"/>
                <a:gd name="T29" fmla="*/ 2147483647 h 987"/>
                <a:gd name="T30" fmla="*/ 2147483647 w 224"/>
                <a:gd name="T31" fmla="*/ 2147483647 h 987"/>
                <a:gd name="T32" fmla="*/ 2147483647 w 224"/>
                <a:gd name="T33" fmla="*/ 2147483647 h 987"/>
                <a:gd name="T34" fmla="*/ 2147483647 w 224"/>
                <a:gd name="T35" fmla="*/ 2147483647 h 987"/>
                <a:gd name="T36" fmla="*/ 2147483647 w 224"/>
                <a:gd name="T37" fmla="*/ 2147483647 h 987"/>
                <a:gd name="T38" fmla="*/ 2147483647 w 224"/>
                <a:gd name="T39" fmla="*/ 2147483647 h 987"/>
                <a:gd name="T40" fmla="*/ 2147483647 w 224"/>
                <a:gd name="T41" fmla="*/ 2147483647 h 987"/>
                <a:gd name="T42" fmla="*/ 2147483647 w 224"/>
                <a:gd name="T43" fmla="*/ 2147483647 h 987"/>
                <a:gd name="T44" fmla="*/ 2147483647 w 224"/>
                <a:gd name="T45" fmla="*/ 2147483647 h 987"/>
                <a:gd name="T46" fmla="*/ 2147483647 w 224"/>
                <a:gd name="T47" fmla="*/ 2147483647 h 987"/>
                <a:gd name="T48" fmla="*/ 2147483647 w 224"/>
                <a:gd name="T49" fmla="*/ 2147483647 h 987"/>
                <a:gd name="T50" fmla="*/ 2147483647 w 224"/>
                <a:gd name="T51" fmla="*/ 2147483647 h 987"/>
                <a:gd name="T52" fmla="*/ 2147483647 w 224"/>
                <a:gd name="T53" fmla="*/ 2147483647 h 987"/>
                <a:gd name="T54" fmla="*/ 2147483647 w 224"/>
                <a:gd name="T55" fmla="*/ 2147483647 h 987"/>
                <a:gd name="T56" fmla="*/ 2147483647 w 224"/>
                <a:gd name="T57" fmla="*/ 2147483647 h 987"/>
                <a:gd name="T58" fmla="*/ 2147483647 w 224"/>
                <a:gd name="T59" fmla="*/ 2147483647 h 987"/>
                <a:gd name="T60" fmla="*/ 2147483647 w 224"/>
                <a:gd name="T61" fmla="*/ 2147483647 h 987"/>
                <a:gd name="T62" fmla="*/ 2147483647 w 224"/>
                <a:gd name="T63" fmla="*/ 2147483647 h 987"/>
                <a:gd name="T64" fmla="*/ 2147483647 w 224"/>
                <a:gd name="T65" fmla="*/ 2147483647 h 987"/>
                <a:gd name="T66" fmla="*/ 2147483647 w 224"/>
                <a:gd name="T67" fmla="*/ 2147483647 h 987"/>
                <a:gd name="T68" fmla="*/ 2147483647 w 224"/>
                <a:gd name="T69" fmla="*/ 2147483647 h 987"/>
                <a:gd name="T70" fmla="*/ 2147483647 w 224"/>
                <a:gd name="T71" fmla="*/ 2147483647 h 987"/>
                <a:gd name="T72" fmla="*/ 2147483647 w 224"/>
                <a:gd name="T73" fmla="*/ 0 h 987"/>
                <a:gd name="T74" fmla="*/ 2147483647 w 224"/>
                <a:gd name="T75" fmla="*/ 0 h 987"/>
                <a:gd name="T76" fmla="*/ 2147483647 w 224"/>
                <a:gd name="T77" fmla="*/ 0 h 987"/>
                <a:gd name="T78" fmla="*/ 2147483647 w 224"/>
                <a:gd name="T79" fmla="*/ 0 h 987"/>
                <a:gd name="T80" fmla="*/ 2147483647 w 224"/>
                <a:gd name="T81" fmla="*/ 1823629301 h 987"/>
                <a:gd name="T82" fmla="*/ 2147483647 w 224"/>
                <a:gd name="T83" fmla="*/ 1823629301 h 9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4"/>
                <a:gd name="T127" fmla="*/ 0 h 987"/>
                <a:gd name="T128" fmla="*/ 224 w 224"/>
                <a:gd name="T129" fmla="*/ 987 h 98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4" h="987">
                  <a:moveTo>
                    <a:pt x="11" y="1"/>
                  </a:moveTo>
                  <a:lnTo>
                    <a:pt x="4" y="67"/>
                  </a:lnTo>
                  <a:lnTo>
                    <a:pt x="0" y="132"/>
                  </a:lnTo>
                  <a:lnTo>
                    <a:pt x="0" y="196"/>
                  </a:lnTo>
                  <a:lnTo>
                    <a:pt x="5" y="259"/>
                  </a:lnTo>
                  <a:lnTo>
                    <a:pt x="11" y="320"/>
                  </a:lnTo>
                  <a:lnTo>
                    <a:pt x="20" y="382"/>
                  </a:lnTo>
                  <a:lnTo>
                    <a:pt x="32" y="443"/>
                  </a:lnTo>
                  <a:lnTo>
                    <a:pt x="47" y="503"/>
                  </a:lnTo>
                  <a:lnTo>
                    <a:pt x="63" y="564"/>
                  </a:lnTo>
                  <a:lnTo>
                    <a:pt x="81" y="624"/>
                  </a:lnTo>
                  <a:lnTo>
                    <a:pt x="99" y="684"/>
                  </a:lnTo>
                  <a:lnTo>
                    <a:pt x="120" y="744"/>
                  </a:lnTo>
                  <a:lnTo>
                    <a:pt x="142" y="803"/>
                  </a:lnTo>
                  <a:lnTo>
                    <a:pt x="164" y="863"/>
                  </a:lnTo>
                  <a:lnTo>
                    <a:pt x="186" y="924"/>
                  </a:lnTo>
                  <a:lnTo>
                    <a:pt x="209" y="984"/>
                  </a:lnTo>
                  <a:lnTo>
                    <a:pt x="214" y="987"/>
                  </a:lnTo>
                  <a:lnTo>
                    <a:pt x="218" y="984"/>
                  </a:lnTo>
                  <a:lnTo>
                    <a:pt x="222" y="977"/>
                  </a:lnTo>
                  <a:lnTo>
                    <a:pt x="224" y="971"/>
                  </a:lnTo>
                  <a:lnTo>
                    <a:pt x="207" y="913"/>
                  </a:lnTo>
                  <a:lnTo>
                    <a:pt x="188" y="856"/>
                  </a:lnTo>
                  <a:lnTo>
                    <a:pt x="168" y="799"/>
                  </a:lnTo>
                  <a:lnTo>
                    <a:pt x="147" y="744"/>
                  </a:lnTo>
                  <a:lnTo>
                    <a:pt x="125" y="688"/>
                  </a:lnTo>
                  <a:lnTo>
                    <a:pt x="104" y="631"/>
                  </a:lnTo>
                  <a:lnTo>
                    <a:pt x="83" y="574"/>
                  </a:lnTo>
                  <a:lnTo>
                    <a:pt x="64" y="518"/>
                  </a:lnTo>
                  <a:lnTo>
                    <a:pt x="47" y="454"/>
                  </a:lnTo>
                  <a:lnTo>
                    <a:pt x="31" y="391"/>
                  </a:lnTo>
                  <a:lnTo>
                    <a:pt x="20" y="327"/>
                  </a:lnTo>
                  <a:lnTo>
                    <a:pt x="11" y="262"/>
                  </a:lnTo>
                  <a:lnTo>
                    <a:pt x="7" y="197"/>
                  </a:lnTo>
                  <a:lnTo>
                    <a:pt x="5" y="131"/>
                  </a:lnTo>
                  <a:lnTo>
                    <a:pt x="7" y="66"/>
                  </a:lnTo>
                  <a:lnTo>
                    <a:pt x="13" y="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6" name="Freeform 20"/>
            <p:cNvSpPr>
              <a:spLocks/>
            </p:cNvSpPr>
            <p:nvPr/>
          </p:nvSpPr>
          <p:spPr bwMode="auto">
            <a:xfrm>
              <a:off x="5584" y="9149"/>
              <a:ext cx="309" cy="2158"/>
            </a:xfrm>
            <a:custGeom>
              <a:avLst/>
              <a:gdLst>
                <a:gd name="T0" fmla="*/ 229159 w 185"/>
                <a:gd name="T1" fmla="*/ 93265359 h 999"/>
                <a:gd name="T2" fmla="*/ 0 w 185"/>
                <a:gd name="T3" fmla="*/ 2147483647 h 999"/>
                <a:gd name="T4" fmla="*/ 229159 w 185"/>
                <a:gd name="T5" fmla="*/ 2147483647 h 999"/>
                <a:gd name="T6" fmla="*/ 943257 w 185"/>
                <a:gd name="T7" fmla="*/ 2147483647 h 999"/>
                <a:gd name="T8" fmla="*/ 1999599 w 185"/>
                <a:gd name="T9" fmla="*/ 2147483647 h 999"/>
                <a:gd name="T10" fmla="*/ 3575207 w 185"/>
                <a:gd name="T11" fmla="*/ 2147483647 h 999"/>
                <a:gd name="T12" fmla="*/ 5331703 w 185"/>
                <a:gd name="T13" fmla="*/ 2147483647 h 999"/>
                <a:gd name="T14" fmla="*/ 7591807 w 185"/>
                <a:gd name="T15" fmla="*/ 2147483647 h 999"/>
                <a:gd name="T16" fmla="*/ 10258813 w 185"/>
                <a:gd name="T17" fmla="*/ 2147483647 h 999"/>
                <a:gd name="T18" fmla="*/ 12937251 w 185"/>
                <a:gd name="T19" fmla="*/ 2147483647 h 999"/>
                <a:gd name="T20" fmla="*/ 15939885 w 185"/>
                <a:gd name="T21" fmla="*/ 2147483647 h 999"/>
                <a:gd name="T22" fmla="*/ 19593460 w 185"/>
                <a:gd name="T23" fmla="*/ 2147483647 h 999"/>
                <a:gd name="T24" fmla="*/ 23185528 w 185"/>
                <a:gd name="T25" fmla="*/ 2147483647 h 999"/>
                <a:gd name="T26" fmla="*/ 26836738 w 185"/>
                <a:gd name="T27" fmla="*/ 2147483647 h 999"/>
                <a:gd name="T28" fmla="*/ 30586634 w 185"/>
                <a:gd name="T29" fmla="*/ 2147483647 h 999"/>
                <a:gd name="T30" fmla="*/ 34928720 w 185"/>
                <a:gd name="T31" fmla="*/ 2147483647 h 999"/>
                <a:gd name="T32" fmla="*/ 39356084 w 185"/>
                <a:gd name="T33" fmla="*/ 2147483647 h 999"/>
                <a:gd name="T34" fmla="*/ 39721165 w 185"/>
                <a:gd name="T35" fmla="*/ 2147483647 h 999"/>
                <a:gd name="T36" fmla="*/ 40150171 w 185"/>
                <a:gd name="T37" fmla="*/ 2147483647 h 999"/>
                <a:gd name="T38" fmla="*/ 40733616 w 185"/>
                <a:gd name="T39" fmla="*/ 2147483647 h 999"/>
                <a:gd name="T40" fmla="*/ 41117912 w 185"/>
                <a:gd name="T41" fmla="*/ 2147483647 h 999"/>
                <a:gd name="T42" fmla="*/ 37095528 w 185"/>
                <a:gd name="T43" fmla="*/ 2147483647 h 999"/>
                <a:gd name="T44" fmla="*/ 33156604 w 185"/>
                <a:gd name="T45" fmla="*/ 2147483647 h 999"/>
                <a:gd name="T46" fmla="*/ 29232673 w 185"/>
                <a:gd name="T47" fmla="*/ 2147483647 h 999"/>
                <a:gd name="T48" fmla="*/ 25564474 w 185"/>
                <a:gd name="T49" fmla="*/ 2147483647 h 999"/>
                <a:gd name="T50" fmla="*/ 21989642 w 185"/>
                <a:gd name="T51" fmla="*/ 2147483647 h 999"/>
                <a:gd name="T52" fmla="*/ 18498043 w 185"/>
                <a:gd name="T53" fmla="*/ 2147483647 h 999"/>
                <a:gd name="T54" fmla="*/ 15305597 w 185"/>
                <a:gd name="T55" fmla="*/ 2147483647 h 999"/>
                <a:gd name="T56" fmla="*/ 12520145 w 185"/>
                <a:gd name="T57" fmla="*/ 2147483647 h 999"/>
                <a:gd name="T58" fmla="*/ 9543303 w 185"/>
                <a:gd name="T59" fmla="*/ 2147483647 h 999"/>
                <a:gd name="T60" fmla="*/ 7115573 w 185"/>
                <a:gd name="T61" fmla="*/ 2147483647 h 999"/>
                <a:gd name="T62" fmla="*/ 4994101 w 185"/>
                <a:gd name="T63" fmla="*/ 2147483647 h 999"/>
                <a:gd name="T64" fmla="*/ 2989996 w 185"/>
                <a:gd name="T65" fmla="*/ 2147483647 h 999"/>
                <a:gd name="T66" fmla="*/ 1999599 w 185"/>
                <a:gd name="T67" fmla="*/ 2147483647 h 999"/>
                <a:gd name="T68" fmla="*/ 943257 w 185"/>
                <a:gd name="T69" fmla="*/ 2147483647 h 999"/>
                <a:gd name="T70" fmla="*/ 382757 w 185"/>
                <a:gd name="T71" fmla="*/ 2147483647 h 999"/>
                <a:gd name="T72" fmla="*/ 382757 w 185"/>
                <a:gd name="T73" fmla="*/ 0 h 999"/>
                <a:gd name="T74" fmla="*/ 382757 w 185"/>
                <a:gd name="T75" fmla="*/ 0 h 999"/>
                <a:gd name="T76" fmla="*/ 382757 w 185"/>
                <a:gd name="T77" fmla="*/ 0 h 999"/>
                <a:gd name="T78" fmla="*/ 229159 w 185"/>
                <a:gd name="T79" fmla="*/ 0 h 999"/>
                <a:gd name="T80" fmla="*/ 229159 w 185"/>
                <a:gd name="T81" fmla="*/ 93265359 h 999"/>
                <a:gd name="T82" fmla="*/ 229159 w 185"/>
                <a:gd name="T83" fmla="*/ 93265359 h 99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5"/>
                <a:gd name="T127" fmla="*/ 0 h 999"/>
                <a:gd name="T128" fmla="*/ 185 w 185"/>
                <a:gd name="T129" fmla="*/ 999 h 99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5" h="999">
                  <a:moveTo>
                    <a:pt x="1" y="1"/>
                  </a:moveTo>
                  <a:lnTo>
                    <a:pt x="0" y="65"/>
                  </a:lnTo>
                  <a:lnTo>
                    <a:pt x="1" y="129"/>
                  </a:lnTo>
                  <a:lnTo>
                    <a:pt x="4" y="193"/>
                  </a:lnTo>
                  <a:lnTo>
                    <a:pt x="9" y="255"/>
                  </a:lnTo>
                  <a:lnTo>
                    <a:pt x="16" y="319"/>
                  </a:lnTo>
                  <a:lnTo>
                    <a:pt x="24" y="381"/>
                  </a:lnTo>
                  <a:lnTo>
                    <a:pt x="34" y="444"/>
                  </a:lnTo>
                  <a:lnTo>
                    <a:pt x="46" y="505"/>
                  </a:lnTo>
                  <a:lnTo>
                    <a:pt x="58" y="568"/>
                  </a:lnTo>
                  <a:lnTo>
                    <a:pt x="72" y="630"/>
                  </a:lnTo>
                  <a:lnTo>
                    <a:pt x="88" y="691"/>
                  </a:lnTo>
                  <a:lnTo>
                    <a:pt x="104" y="752"/>
                  </a:lnTo>
                  <a:lnTo>
                    <a:pt x="121" y="814"/>
                  </a:lnTo>
                  <a:lnTo>
                    <a:pt x="138" y="876"/>
                  </a:lnTo>
                  <a:lnTo>
                    <a:pt x="157" y="937"/>
                  </a:lnTo>
                  <a:lnTo>
                    <a:pt x="177" y="998"/>
                  </a:lnTo>
                  <a:lnTo>
                    <a:pt x="179" y="999"/>
                  </a:lnTo>
                  <a:lnTo>
                    <a:pt x="181" y="998"/>
                  </a:lnTo>
                  <a:lnTo>
                    <a:pt x="183" y="995"/>
                  </a:lnTo>
                  <a:lnTo>
                    <a:pt x="185" y="991"/>
                  </a:lnTo>
                  <a:lnTo>
                    <a:pt x="167" y="930"/>
                  </a:lnTo>
                  <a:lnTo>
                    <a:pt x="149" y="870"/>
                  </a:lnTo>
                  <a:lnTo>
                    <a:pt x="132" y="809"/>
                  </a:lnTo>
                  <a:lnTo>
                    <a:pt x="115" y="748"/>
                  </a:lnTo>
                  <a:lnTo>
                    <a:pt x="99" y="687"/>
                  </a:lnTo>
                  <a:lnTo>
                    <a:pt x="83" y="626"/>
                  </a:lnTo>
                  <a:lnTo>
                    <a:pt x="69" y="564"/>
                  </a:lnTo>
                  <a:lnTo>
                    <a:pt x="56" y="503"/>
                  </a:lnTo>
                  <a:lnTo>
                    <a:pt x="43" y="441"/>
                  </a:lnTo>
                  <a:lnTo>
                    <a:pt x="32" y="379"/>
                  </a:lnTo>
                  <a:lnTo>
                    <a:pt x="23" y="317"/>
                  </a:lnTo>
                  <a:lnTo>
                    <a:pt x="14" y="254"/>
                  </a:lnTo>
                  <a:lnTo>
                    <a:pt x="9" y="191"/>
                  </a:lnTo>
                  <a:lnTo>
                    <a:pt x="4" y="128"/>
                  </a:lnTo>
                  <a:lnTo>
                    <a:pt x="2" y="64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7" name="Freeform 21"/>
            <p:cNvSpPr>
              <a:spLocks/>
            </p:cNvSpPr>
            <p:nvPr/>
          </p:nvSpPr>
          <p:spPr bwMode="auto">
            <a:xfrm>
              <a:off x="5186" y="10261"/>
              <a:ext cx="3352" cy="943"/>
            </a:xfrm>
            <a:custGeom>
              <a:avLst/>
              <a:gdLst>
                <a:gd name="T0" fmla="*/ 2147483647 w 1365"/>
                <a:gd name="T1" fmla="*/ 2147483647 h 383"/>
                <a:gd name="T2" fmla="*/ 2147483647 w 1365"/>
                <a:gd name="T3" fmla="*/ 2147483647 h 383"/>
                <a:gd name="T4" fmla="*/ 2147483647 w 1365"/>
                <a:gd name="T5" fmla="*/ 2147483647 h 383"/>
                <a:gd name="T6" fmla="*/ 2147483647 w 1365"/>
                <a:gd name="T7" fmla="*/ 2147483647 h 383"/>
                <a:gd name="T8" fmla="*/ 2147483647 w 1365"/>
                <a:gd name="T9" fmla="*/ 2147483647 h 383"/>
                <a:gd name="T10" fmla="*/ 2147483647 w 1365"/>
                <a:gd name="T11" fmla="*/ 2147483647 h 383"/>
                <a:gd name="T12" fmla="*/ 2147483647 w 1365"/>
                <a:gd name="T13" fmla="*/ 2147483647 h 383"/>
                <a:gd name="T14" fmla="*/ 2147483647 w 1365"/>
                <a:gd name="T15" fmla="*/ 2147483647 h 383"/>
                <a:gd name="T16" fmla="*/ 2147483647 w 1365"/>
                <a:gd name="T17" fmla="*/ 2147483647 h 383"/>
                <a:gd name="T18" fmla="*/ 2147483647 w 1365"/>
                <a:gd name="T19" fmla="*/ 2147483647 h 383"/>
                <a:gd name="T20" fmla="*/ 2147483647 w 1365"/>
                <a:gd name="T21" fmla="*/ 2147483647 h 383"/>
                <a:gd name="T22" fmla="*/ 2147483647 w 1365"/>
                <a:gd name="T23" fmla="*/ 2147483647 h 383"/>
                <a:gd name="T24" fmla="*/ 2147483647 w 1365"/>
                <a:gd name="T25" fmla="*/ 2147483647 h 383"/>
                <a:gd name="T26" fmla="*/ 2147483647 w 1365"/>
                <a:gd name="T27" fmla="*/ 2147483647 h 383"/>
                <a:gd name="T28" fmla="*/ 2147483647 w 1365"/>
                <a:gd name="T29" fmla="*/ 2147483647 h 383"/>
                <a:gd name="T30" fmla="*/ 2147483647 w 1365"/>
                <a:gd name="T31" fmla="*/ 2147483647 h 383"/>
                <a:gd name="T32" fmla="*/ 2147483647 w 1365"/>
                <a:gd name="T33" fmla="*/ 2147483647 h 383"/>
                <a:gd name="T34" fmla="*/ 2147483647 w 1365"/>
                <a:gd name="T35" fmla="*/ 2147483647 h 383"/>
                <a:gd name="T36" fmla="*/ 2147483647 w 1365"/>
                <a:gd name="T37" fmla="*/ 2011896782 h 383"/>
                <a:gd name="T38" fmla="*/ 2147483647 w 1365"/>
                <a:gd name="T39" fmla="*/ 2147483647 h 383"/>
                <a:gd name="T40" fmla="*/ 2147483647 w 1365"/>
                <a:gd name="T41" fmla="*/ 2147483647 h 383"/>
                <a:gd name="T42" fmla="*/ 2147483647 w 1365"/>
                <a:gd name="T43" fmla="*/ 2147483647 h 383"/>
                <a:gd name="T44" fmla="*/ 2147483647 w 1365"/>
                <a:gd name="T45" fmla="*/ 2147483647 h 383"/>
                <a:gd name="T46" fmla="*/ 2147483647 w 1365"/>
                <a:gd name="T47" fmla="*/ 2147483647 h 383"/>
                <a:gd name="T48" fmla="*/ 2147483647 w 1365"/>
                <a:gd name="T49" fmla="*/ 2147483647 h 383"/>
                <a:gd name="T50" fmla="*/ 2147483647 w 1365"/>
                <a:gd name="T51" fmla="*/ 2147483647 h 383"/>
                <a:gd name="T52" fmla="*/ 2147483647 w 1365"/>
                <a:gd name="T53" fmla="*/ 2147483647 h 383"/>
                <a:gd name="T54" fmla="*/ 2147483647 w 1365"/>
                <a:gd name="T55" fmla="*/ 2147483647 h 383"/>
                <a:gd name="T56" fmla="*/ 2147483647 w 1365"/>
                <a:gd name="T57" fmla="*/ 2147483647 h 383"/>
                <a:gd name="T58" fmla="*/ 2147483647 w 1365"/>
                <a:gd name="T59" fmla="*/ 2147483647 h 383"/>
                <a:gd name="T60" fmla="*/ 2147483647 w 1365"/>
                <a:gd name="T61" fmla="*/ 2147483647 h 383"/>
                <a:gd name="T62" fmla="*/ 2147483647 w 1365"/>
                <a:gd name="T63" fmla="*/ 2147483647 h 383"/>
                <a:gd name="T64" fmla="*/ 2147483647 w 1365"/>
                <a:gd name="T65" fmla="*/ 2147483647 h 383"/>
                <a:gd name="T66" fmla="*/ 2147483647 w 1365"/>
                <a:gd name="T67" fmla="*/ 2147483647 h 383"/>
                <a:gd name="T68" fmla="*/ 2147483647 w 1365"/>
                <a:gd name="T69" fmla="*/ 2147483647 h 383"/>
                <a:gd name="T70" fmla="*/ 2147483647 w 1365"/>
                <a:gd name="T71" fmla="*/ 2147483647 h 383"/>
                <a:gd name="T72" fmla="*/ 2147483647 w 1365"/>
                <a:gd name="T73" fmla="*/ 2147483647 h 383"/>
                <a:gd name="T74" fmla="*/ 2147483647 w 1365"/>
                <a:gd name="T75" fmla="*/ 2147483647 h 383"/>
                <a:gd name="T76" fmla="*/ 2147483647 w 1365"/>
                <a:gd name="T77" fmla="*/ 2147483647 h 383"/>
                <a:gd name="T78" fmla="*/ 2147483647 w 1365"/>
                <a:gd name="T79" fmla="*/ 2147483647 h 383"/>
                <a:gd name="T80" fmla="*/ 2147483647 w 1365"/>
                <a:gd name="T81" fmla="*/ 2147483647 h 383"/>
                <a:gd name="T82" fmla="*/ 2147483647 w 1365"/>
                <a:gd name="T83" fmla="*/ 2147483647 h 383"/>
                <a:gd name="T84" fmla="*/ 2147483647 w 1365"/>
                <a:gd name="T85" fmla="*/ 2147483647 h 383"/>
                <a:gd name="T86" fmla="*/ 2147483647 w 1365"/>
                <a:gd name="T87" fmla="*/ 2147483647 h 383"/>
                <a:gd name="T88" fmla="*/ 0 w 1365"/>
                <a:gd name="T89" fmla="*/ 2147483647 h 383"/>
                <a:gd name="T90" fmla="*/ 0 w 1365"/>
                <a:gd name="T91" fmla="*/ 2147483647 h 38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65"/>
                <a:gd name="T139" fmla="*/ 0 h 383"/>
                <a:gd name="T140" fmla="*/ 1365 w 1365"/>
                <a:gd name="T141" fmla="*/ 383 h 38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65" h="383">
                  <a:moveTo>
                    <a:pt x="0" y="383"/>
                  </a:moveTo>
                  <a:lnTo>
                    <a:pt x="20" y="363"/>
                  </a:lnTo>
                  <a:lnTo>
                    <a:pt x="42" y="344"/>
                  </a:lnTo>
                  <a:lnTo>
                    <a:pt x="67" y="328"/>
                  </a:lnTo>
                  <a:lnTo>
                    <a:pt x="94" y="314"/>
                  </a:lnTo>
                  <a:lnTo>
                    <a:pt x="121" y="300"/>
                  </a:lnTo>
                  <a:lnTo>
                    <a:pt x="151" y="290"/>
                  </a:lnTo>
                  <a:lnTo>
                    <a:pt x="181" y="281"/>
                  </a:lnTo>
                  <a:lnTo>
                    <a:pt x="211" y="273"/>
                  </a:lnTo>
                  <a:lnTo>
                    <a:pt x="243" y="267"/>
                  </a:lnTo>
                  <a:lnTo>
                    <a:pt x="275" y="262"/>
                  </a:lnTo>
                  <a:lnTo>
                    <a:pt x="307" y="259"/>
                  </a:lnTo>
                  <a:lnTo>
                    <a:pt x="339" y="257"/>
                  </a:lnTo>
                  <a:lnTo>
                    <a:pt x="370" y="257"/>
                  </a:lnTo>
                  <a:lnTo>
                    <a:pt x="399" y="257"/>
                  </a:lnTo>
                  <a:lnTo>
                    <a:pt x="428" y="258"/>
                  </a:lnTo>
                  <a:lnTo>
                    <a:pt x="455" y="260"/>
                  </a:lnTo>
                  <a:lnTo>
                    <a:pt x="485" y="264"/>
                  </a:lnTo>
                  <a:lnTo>
                    <a:pt x="514" y="269"/>
                  </a:lnTo>
                  <a:lnTo>
                    <a:pt x="542" y="275"/>
                  </a:lnTo>
                  <a:lnTo>
                    <a:pt x="571" y="282"/>
                  </a:lnTo>
                  <a:lnTo>
                    <a:pt x="599" y="290"/>
                  </a:lnTo>
                  <a:lnTo>
                    <a:pt x="628" y="298"/>
                  </a:lnTo>
                  <a:lnTo>
                    <a:pt x="655" y="306"/>
                  </a:lnTo>
                  <a:lnTo>
                    <a:pt x="684" y="315"/>
                  </a:lnTo>
                  <a:lnTo>
                    <a:pt x="712" y="322"/>
                  </a:lnTo>
                  <a:lnTo>
                    <a:pt x="740" y="330"/>
                  </a:lnTo>
                  <a:lnTo>
                    <a:pt x="769" y="338"/>
                  </a:lnTo>
                  <a:lnTo>
                    <a:pt x="797" y="344"/>
                  </a:lnTo>
                  <a:lnTo>
                    <a:pt x="826" y="350"/>
                  </a:lnTo>
                  <a:lnTo>
                    <a:pt x="856" y="354"/>
                  </a:lnTo>
                  <a:lnTo>
                    <a:pt x="885" y="357"/>
                  </a:lnTo>
                  <a:lnTo>
                    <a:pt x="915" y="358"/>
                  </a:lnTo>
                  <a:lnTo>
                    <a:pt x="935" y="358"/>
                  </a:lnTo>
                  <a:lnTo>
                    <a:pt x="953" y="357"/>
                  </a:lnTo>
                  <a:lnTo>
                    <a:pt x="973" y="356"/>
                  </a:lnTo>
                  <a:lnTo>
                    <a:pt x="993" y="353"/>
                  </a:lnTo>
                  <a:lnTo>
                    <a:pt x="1012" y="350"/>
                  </a:lnTo>
                  <a:lnTo>
                    <a:pt x="1030" y="345"/>
                  </a:lnTo>
                  <a:lnTo>
                    <a:pt x="1049" y="340"/>
                  </a:lnTo>
                  <a:lnTo>
                    <a:pt x="1067" y="333"/>
                  </a:lnTo>
                  <a:lnTo>
                    <a:pt x="1084" y="327"/>
                  </a:lnTo>
                  <a:lnTo>
                    <a:pt x="1102" y="319"/>
                  </a:lnTo>
                  <a:lnTo>
                    <a:pt x="1119" y="310"/>
                  </a:lnTo>
                  <a:lnTo>
                    <a:pt x="1136" y="300"/>
                  </a:lnTo>
                  <a:lnTo>
                    <a:pt x="1152" y="291"/>
                  </a:lnTo>
                  <a:lnTo>
                    <a:pt x="1168" y="279"/>
                  </a:lnTo>
                  <a:lnTo>
                    <a:pt x="1183" y="267"/>
                  </a:lnTo>
                  <a:lnTo>
                    <a:pt x="1197" y="253"/>
                  </a:lnTo>
                  <a:lnTo>
                    <a:pt x="1223" y="231"/>
                  </a:lnTo>
                  <a:lnTo>
                    <a:pt x="1250" y="203"/>
                  </a:lnTo>
                  <a:lnTo>
                    <a:pt x="1279" y="173"/>
                  </a:lnTo>
                  <a:lnTo>
                    <a:pt x="1306" y="140"/>
                  </a:lnTo>
                  <a:lnTo>
                    <a:pt x="1330" y="106"/>
                  </a:lnTo>
                  <a:lnTo>
                    <a:pt x="1350" y="71"/>
                  </a:lnTo>
                  <a:lnTo>
                    <a:pt x="1362" y="36"/>
                  </a:lnTo>
                  <a:lnTo>
                    <a:pt x="1365" y="1"/>
                  </a:lnTo>
                  <a:lnTo>
                    <a:pt x="1363" y="0"/>
                  </a:lnTo>
                  <a:lnTo>
                    <a:pt x="1362" y="0"/>
                  </a:lnTo>
                  <a:lnTo>
                    <a:pt x="1361" y="2"/>
                  </a:lnTo>
                  <a:lnTo>
                    <a:pt x="1360" y="3"/>
                  </a:lnTo>
                  <a:lnTo>
                    <a:pt x="1356" y="33"/>
                  </a:lnTo>
                  <a:lnTo>
                    <a:pt x="1346" y="62"/>
                  </a:lnTo>
                  <a:lnTo>
                    <a:pt x="1330" y="91"/>
                  </a:lnTo>
                  <a:lnTo>
                    <a:pt x="1312" y="118"/>
                  </a:lnTo>
                  <a:lnTo>
                    <a:pt x="1291" y="144"/>
                  </a:lnTo>
                  <a:lnTo>
                    <a:pt x="1269" y="169"/>
                  </a:lnTo>
                  <a:lnTo>
                    <a:pt x="1247" y="193"/>
                  </a:lnTo>
                  <a:lnTo>
                    <a:pt x="1226" y="215"/>
                  </a:lnTo>
                  <a:lnTo>
                    <a:pt x="1216" y="225"/>
                  </a:lnTo>
                  <a:lnTo>
                    <a:pt x="1206" y="235"/>
                  </a:lnTo>
                  <a:lnTo>
                    <a:pt x="1196" y="245"/>
                  </a:lnTo>
                  <a:lnTo>
                    <a:pt x="1185" y="253"/>
                  </a:lnTo>
                  <a:lnTo>
                    <a:pt x="1174" y="262"/>
                  </a:lnTo>
                  <a:lnTo>
                    <a:pt x="1163" y="270"/>
                  </a:lnTo>
                  <a:lnTo>
                    <a:pt x="1152" y="279"/>
                  </a:lnTo>
                  <a:lnTo>
                    <a:pt x="1140" y="285"/>
                  </a:lnTo>
                  <a:lnTo>
                    <a:pt x="1129" y="293"/>
                  </a:lnTo>
                  <a:lnTo>
                    <a:pt x="1116" y="299"/>
                  </a:lnTo>
                  <a:lnTo>
                    <a:pt x="1104" y="306"/>
                  </a:lnTo>
                  <a:lnTo>
                    <a:pt x="1092" y="311"/>
                  </a:lnTo>
                  <a:lnTo>
                    <a:pt x="1079" y="317"/>
                  </a:lnTo>
                  <a:lnTo>
                    <a:pt x="1066" y="321"/>
                  </a:lnTo>
                  <a:lnTo>
                    <a:pt x="1051" y="326"/>
                  </a:lnTo>
                  <a:lnTo>
                    <a:pt x="1038" y="330"/>
                  </a:lnTo>
                  <a:lnTo>
                    <a:pt x="1012" y="336"/>
                  </a:lnTo>
                  <a:lnTo>
                    <a:pt x="984" y="340"/>
                  </a:lnTo>
                  <a:lnTo>
                    <a:pt x="957" y="342"/>
                  </a:lnTo>
                  <a:lnTo>
                    <a:pt x="929" y="342"/>
                  </a:lnTo>
                  <a:lnTo>
                    <a:pt x="902" y="340"/>
                  </a:lnTo>
                  <a:lnTo>
                    <a:pt x="874" y="336"/>
                  </a:lnTo>
                  <a:lnTo>
                    <a:pt x="847" y="332"/>
                  </a:lnTo>
                  <a:lnTo>
                    <a:pt x="819" y="327"/>
                  </a:lnTo>
                  <a:lnTo>
                    <a:pt x="792" y="320"/>
                  </a:lnTo>
                  <a:lnTo>
                    <a:pt x="764" y="312"/>
                  </a:lnTo>
                  <a:lnTo>
                    <a:pt x="737" y="304"/>
                  </a:lnTo>
                  <a:lnTo>
                    <a:pt x="710" y="295"/>
                  </a:lnTo>
                  <a:lnTo>
                    <a:pt x="684" y="286"/>
                  </a:lnTo>
                  <a:lnTo>
                    <a:pt x="658" y="278"/>
                  </a:lnTo>
                  <a:lnTo>
                    <a:pt x="632" y="268"/>
                  </a:lnTo>
                  <a:lnTo>
                    <a:pt x="607" y="259"/>
                  </a:lnTo>
                  <a:lnTo>
                    <a:pt x="585" y="252"/>
                  </a:lnTo>
                  <a:lnTo>
                    <a:pt x="564" y="246"/>
                  </a:lnTo>
                  <a:lnTo>
                    <a:pt x="542" y="240"/>
                  </a:lnTo>
                  <a:lnTo>
                    <a:pt x="520" y="237"/>
                  </a:lnTo>
                  <a:lnTo>
                    <a:pt x="498" y="234"/>
                  </a:lnTo>
                  <a:lnTo>
                    <a:pt x="475" y="232"/>
                  </a:lnTo>
                  <a:lnTo>
                    <a:pt x="453" y="229"/>
                  </a:lnTo>
                  <a:lnTo>
                    <a:pt x="431" y="229"/>
                  </a:lnTo>
                  <a:lnTo>
                    <a:pt x="409" y="229"/>
                  </a:lnTo>
                  <a:lnTo>
                    <a:pt x="386" y="231"/>
                  </a:lnTo>
                  <a:lnTo>
                    <a:pt x="364" y="233"/>
                  </a:lnTo>
                  <a:lnTo>
                    <a:pt x="342" y="235"/>
                  </a:lnTo>
                  <a:lnTo>
                    <a:pt x="320" y="238"/>
                  </a:lnTo>
                  <a:lnTo>
                    <a:pt x="298" y="243"/>
                  </a:lnTo>
                  <a:lnTo>
                    <a:pt x="276" y="247"/>
                  </a:lnTo>
                  <a:lnTo>
                    <a:pt x="254" y="252"/>
                  </a:lnTo>
                  <a:lnTo>
                    <a:pt x="237" y="257"/>
                  </a:lnTo>
                  <a:lnTo>
                    <a:pt x="220" y="262"/>
                  </a:lnTo>
                  <a:lnTo>
                    <a:pt x="203" y="267"/>
                  </a:lnTo>
                  <a:lnTo>
                    <a:pt x="185" y="272"/>
                  </a:lnTo>
                  <a:lnTo>
                    <a:pt x="167" y="278"/>
                  </a:lnTo>
                  <a:lnTo>
                    <a:pt x="150" y="284"/>
                  </a:lnTo>
                  <a:lnTo>
                    <a:pt x="133" y="291"/>
                  </a:lnTo>
                  <a:lnTo>
                    <a:pt x="116" y="298"/>
                  </a:lnTo>
                  <a:lnTo>
                    <a:pt x="99" y="306"/>
                  </a:lnTo>
                  <a:lnTo>
                    <a:pt x="84" y="315"/>
                  </a:lnTo>
                  <a:lnTo>
                    <a:pt x="68" y="323"/>
                  </a:lnTo>
                  <a:lnTo>
                    <a:pt x="53" y="333"/>
                  </a:lnTo>
                  <a:lnTo>
                    <a:pt x="39" y="344"/>
                  </a:lnTo>
                  <a:lnTo>
                    <a:pt x="26" y="356"/>
                  </a:lnTo>
                  <a:lnTo>
                    <a:pt x="12" y="369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8" name="Freeform 22"/>
            <p:cNvSpPr>
              <a:spLocks/>
            </p:cNvSpPr>
            <p:nvPr/>
          </p:nvSpPr>
          <p:spPr bwMode="auto">
            <a:xfrm>
              <a:off x="5017" y="9959"/>
              <a:ext cx="3263" cy="766"/>
            </a:xfrm>
            <a:custGeom>
              <a:avLst/>
              <a:gdLst>
                <a:gd name="T0" fmla="*/ 2147483647 w 1331"/>
                <a:gd name="T1" fmla="*/ 2147483647 h 311"/>
                <a:gd name="T2" fmla="*/ 2147483647 w 1331"/>
                <a:gd name="T3" fmla="*/ 2147483647 h 311"/>
                <a:gd name="T4" fmla="*/ 2147483647 w 1331"/>
                <a:gd name="T5" fmla="*/ 2147483647 h 311"/>
                <a:gd name="T6" fmla="*/ 2147483647 w 1331"/>
                <a:gd name="T7" fmla="*/ 2147483647 h 311"/>
                <a:gd name="T8" fmla="*/ 2147483647 w 1331"/>
                <a:gd name="T9" fmla="*/ 2147483647 h 311"/>
                <a:gd name="T10" fmla="*/ 2147483647 w 1331"/>
                <a:gd name="T11" fmla="*/ 2147483647 h 311"/>
                <a:gd name="T12" fmla="*/ 2147483647 w 1331"/>
                <a:gd name="T13" fmla="*/ 2147483647 h 311"/>
                <a:gd name="T14" fmla="*/ 2147483647 w 1331"/>
                <a:gd name="T15" fmla="*/ 2147483647 h 311"/>
                <a:gd name="T16" fmla="*/ 2147483647 w 1331"/>
                <a:gd name="T17" fmla="*/ 2147483647 h 311"/>
                <a:gd name="T18" fmla="*/ 2147483647 w 1331"/>
                <a:gd name="T19" fmla="*/ 2147483647 h 311"/>
                <a:gd name="T20" fmla="*/ 2147483647 w 1331"/>
                <a:gd name="T21" fmla="*/ 2147483647 h 311"/>
                <a:gd name="T22" fmla="*/ 2147483647 w 1331"/>
                <a:gd name="T23" fmla="*/ 2147483647 h 311"/>
                <a:gd name="T24" fmla="*/ 2147483647 w 1331"/>
                <a:gd name="T25" fmla="*/ 2147483647 h 311"/>
                <a:gd name="T26" fmla="*/ 2147483647 w 1331"/>
                <a:gd name="T27" fmla="*/ 2147483647 h 311"/>
                <a:gd name="T28" fmla="*/ 2147483647 w 1331"/>
                <a:gd name="T29" fmla="*/ 2147483647 h 311"/>
                <a:gd name="T30" fmla="*/ 2147483647 w 1331"/>
                <a:gd name="T31" fmla="*/ 2147483647 h 311"/>
                <a:gd name="T32" fmla="*/ 2147483647 w 1331"/>
                <a:gd name="T33" fmla="*/ 2147483647 h 311"/>
                <a:gd name="T34" fmla="*/ 2147483647 w 1331"/>
                <a:gd name="T35" fmla="*/ 2147483647 h 311"/>
                <a:gd name="T36" fmla="*/ 2147483647 w 1331"/>
                <a:gd name="T37" fmla="*/ 2147483647 h 311"/>
                <a:gd name="T38" fmla="*/ 2147483647 w 1331"/>
                <a:gd name="T39" fmla="*/ 2147483647 h 311"/>
                <a:gd name="T40" fmla="*/ 2147483647 w 1331"/>
                <a:gd name="T41" fmla="*/ 2147483647 h 311"/>
                <a:gd name="T42" fmla="*/ 2147483647 w 1331"/>
                <a:gd name="T43" fmla="*/ 2147483647 h 311"/>
                <a:gd name="T44" fmla="*/ 2147483647 w 1331"/>
                <a:gd name="T45" fmla="*/ 2147483647 h 311"/>
                <a:gd name="T46" fmla="*/ 2147483647 w 1331"/>
                <a:gd name="T47" fmla="*/ 2147483647 h 311"/>
                <a:gd name="T48" fmla="*/ 2147483647 w 1331"/>
                <a:gd name="T49" fmla="*/ 2023593277 h 311"/>
                <a:gd name="T50" fmla="*/ 2147483647 w 1331"/>
                <a:gd name="T51" fmla="*/ 2023593277 h 311"/>
                <a:gd name="T52" fmla="*/ 2147483647 w 1331"/>
                <a:gd name="T53" fmla="*/ 2147483647 h 311"/>
                <a:gd name="T54" fmla="*/ 2147483647 w 1331"/>
                <a:gd name="T55" fmla="*/ 2147483647 h 311"/>
                <a:gd name="T56" fmla="*/ 2147483647 w 1331"/>
                <a:gd name="T57" fmla="*/ 2147483647 h 311"/>
                <a:gd name="T58" fmla="*/ 2147483647 w 1331"/>
                <a:gd name="T59" fmla="*/ 2147483647 h 311"/>
                <a:gd name="T60" fmla="*/ 2147483647 w 1331"/>
                <a:gd name="T61" fmla="*/ 2147483647 h 311"/>
                <a:gd name="T62" fmla="*/ 2147483647 w 1331"/>
                <a:gd name="T63" fmla="*/ 2147483647 h 311"/>
                <a:gd name="T64" fmla="*/ 2147483647 w 1331"/>
                <a:gd name="T65" fmla="*/ 2147483647 h 311"/>
                <a:gd name="T66" fmla="*/ 2147483647 w 1331"/>
                <a:gd name="T67" fmla="*/ 2147483647 h 311"/>
                <a:gd name="T68" fmla="*/ 2147483647 w 1331"/>
                <a:gd name="T69" fmla="*/ 2147483647 h 311"/>
                <a:gd name="T70" fmla="*/ 2147483647 w 1331"/>
                <a:gd name="T71" fmla="*/ 2147483647 h 311"/>
                <a:gd name="T72" fmla="*/ 2147483647 w 1331"/>
                <a:gd name="T73" fmla="*/ 2147483647 h 311"/>
                <a:gd name="T74" fmla="*/ 2147483647 w 1331"/>
                <a:gd name="T75" fmla="*/ 2147483647 h 311"/>
                <a:gd name="T76" fmla="*/ 2147483647 w 1331"/>
                <a:gd name="T77" fmla="*/ 2147483647 h 311"/>
                <a:gd name="T78" fmla="*/ 2147483647 w 1331"/>
                <a:gd name="T79" fmla="*/ 2147483647 h 311"/>
                <a:gd name="T80" fmla="*/ 2147483647 w 1331"/>
                <a:gd name="T81" fmla="*/ 2147483647 h 311"/>
                <a:gd name="T82" fmla="*/ 2147483647 w 1331"/>
                <a:gd name="T83" fmla="*/ 2147483647 h 311"/>
                <a:gd name="T84" fmla="*/ 2147483647 w 1331"/>
                <a:gd name="T85" fmla="*/ 2147483647 h 311"/>
                <a:gd name="T86" fmla="*/ 2147483647 w 1331"/>
                <a:gd name="T87" fmla="*/ 2147483647 h 311"/>
                <a:gd name="T88" fmla="*/ 2147483647 w 1331"/>
                <a:gd name="T89" fmla="*/ 2147483647 h 311"/>
                <a:gd name="T90" fmla="*/ 2147483647 w 1331"/>
                <a:gd name="T91" fmla="*/ 2147483647 h 311"/>
                <a:gd name="T92" fmla="*/ 2147483647 w 1331"/>
                <a:gd name="T93" fmla="*/ 2147483647 h 311"/>
                <a:gd name="T94" fmla="*/ 2147483647 w 1331"/>
                <a:gd name="T95" fmla="*/ 2147483647 h 311"/>
                <a:gd name="T96" fmla="*/ 2147483647 w 1331"/>
                <a:gd name="T97" fmla="*/ 2147483647 h 311"/>
                <a:gd name="T98" fmla="*/ 2147483647 w 1331"/>
                <a:gd name="T99" fmla="*/ 2147483647 h 311"/>
                <a:gd name="T100" fmla="*/ 0 w 1331"/>
                <a:gd name="T101" fmla="*/ 2147483647 h 311"/>
                <a:gd name="T102" fmla="*/ 0 w 1331"/>
                <a:gd name="T103" fmla="*/ 2147483647 h 311"/>
                <a:gd name="T104" fmla="*/ 0 w 1331"/>
                <a:gd name="T105" fmla="*/ 2147483647 h 31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31"/>
                <a:gd name="T160" fmla="*/ 0 h 311"/>
                <a:gd name="T161" fmla="*/ 1331 w 1331"/>
                <a:gd name="T162" fmla="*/ 311 h 31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31" h="311">
                  <a:moveTo>
                    <a:pt x="0" y="311"/>
                  </a:moveTo>
                  <a:lnTo>
                    <a:pt x="24" y="292"/>
                  </a:lnTo>
                  <a:lnTo>
                    <a:pt x="48" y="275"/>
                  </a:lnTo>
                  <a:lnTo>
                    <a:pt x="74" y="260"/>
                  </a:lnTo>
                  <a:lnTo>
                    <a:pt x="99" y="245"/>
                  </a:lnTo>
                  <a:lnTo>
                    <a:pt x="124" y="232"/>
                  </a:lnTo>
                  <a:lnTo>
                    <a:pt x="149" y="221"/>
                  </a:lnTo>
                  <a:lnTo>
                    <a:pt x="176" y="212"/>
                  </a:lnTo>
                  <a:lnTo>
                    <a:pt x="202" y="203"/>
                  </a:lnTo>
                  <a:lnTo>
                    <a:pt x="230" y="196"/>
                  </a:lnTo>
                  <a:lnTo>
                    <a:pt x="257" y="191"/>
                  </a:lnTo>
                  <a:lnTo>
                    <a:pt x="285" y="187"/>
                  </a:lnTo>
                  <a:lnTo>
                    <a:pt x="313" y="183"/>
                  </a:lnTo>
                  <a:lnTo>
                    <a:pt x="342" y="181"/>
                  </a:lnTo>
                  <a:lnTo>
                    <a:pt x="371" y="181"/>
                  </a:lnTo>
                  <a:lnTo>
                    <a:pt x="401" y="182"/>
                  </a:lnTo>
                  <a:lnTo>
                    <a:pt x="431" y="184"/>
                  </a:lnTo>
                  <a:lnTo>
                    <a:pt x="456" y="188"/>
                  </a:lnTo>
                  <a:lnTo>
                    <a:pt x="481" y="191"/>
                  </a:lnTo>
                  <a:lnTo>
                    <a:pt x="507" y="196"/>
                  </a:lnTo>
                  <a:lnTo>
                    <a:pt x="531" y="202"/>
                  </a:lnTo>
                  <a:lnTo>
                    <a:pt x="555" y="208"/>
                  </a:lnTo>
                  <a:lnTo>
                    <a:pt x="580" y="216"/>
                  </a:lnTo>
                  <a:lnTo>
                    <a:pt x="605" y="224"/>
                  </a:lnTo>
                  <a:lnTo>
                    <a:pt x="629" y="231"/>
                  </a:lnTo>
                  <a:lnTo>
                    <a:pt x="653" y="239"/>
                  </a:lnTo>
                  <a:lnTo>
                    <a:pt x="677" y="247"/>
                  </a:lnTo>
                  <a:lnTo>
                    <a:pt x="702" y="253"/>
                  </a:lnTo>
                  <a:lnTo>
                    <a:pt x="727" y="260"/>
                  </a:lnTo>
                  <a:lnTo>
                    <a:pt x="751" y="266"/>
                  </a:lnTo>
                  <a:lnTo>
                    <a:pt x="776" y="272"/>
                  </a:lnTo>
                  <a:lnTo>
                    <a:pt x="801" y="276"/>
                  </a:lnTo>
                  <a:lnTo>
                    <a:pt x="827" y="279"/>
                  </a:lnTo>
                  <a:lnTo>
                    <a:pt x="866" y="282"/>
                  </a:lnTo>
                  <a:lnTo>
                    <a:pt x="905" y="282"/>
                  </a:lnTo>
                  <a:lnTo>
                    <a:pt x="943" y="278"/>
                  </a:lnTo>
                  <a:lnTo>
                    <a:pt x="980" y="272"/>
                  </a:lnTo>
                  <a:lnTo>
                    <a:pt x="1018" y="262"/>
                  </a:lnTo>
                  <a:lnTo>
                    <a:pt x="1053" y="251"/>
                  </a:lnTo>
                  <a:lnTo>
                    <a:pt x="1088" y="236"/>
                  </a:lnTo>
                  <a:lnTo>
                    <a:pt x="1122" y="219"/>
                  </a:lnTo>
                  <a:lnTo>
                    <a:pt x="1154" y="200"/>
                  </a:lnTo>
                  <a:lnTo>
                    <a:pt x="1186" y="178"/>
                  </a:lnTo>
                  <a:lnTo>
                    <a:pt x="1215" y="154"/>
                  </a:lnTo>
                  <a:lnTo>
                    <a:pt x="1242" y="128"/>
                  </a:lnTo>
                  <a:lnTo>
                    <a:pt x="1267" y="100"/>
                  </a:lnTo>
                  <a:lnTo>
                    <a:pt x="1292" y="70"/>
                  </a:lnTo>
                  <a:lnTo>
                    <a:pt x="1313" y="38"/>
                  </a:lnTo>
                  <a:lnTo>
                    <a:pt x="1331" y="4"/>
                  </a:lnTo>
                  <a:lnTo>
                    <a:pt x="1331" y="1"/>
                  </a:lnTo>
                  <a:lnTo>
                    <a:pt x="1330" y="0"/>
                  </a:lnTo>
                  <a:lnTo>
                    <a:pt x="1327" y="1"/>
                  </a:lnTo>
                  <a:lnTo>
                    <a:pt x="1325" y="3"/>
                  </a:lnTo>
                  <a:lnTo>
                    <a:pt x="1307" y="29"/>
                  </a:lnTo>
                  <a:lnTo>
                    <a:pt x="1288" y="53"/>
                  </a:lnTo>
                  <a:lnTo>
                    <a:pt x="1270" y="77"/>
                  </a:lnTo>
                  <a:lnTo>
                    <a:pt x="1250" y="99"/>
                  </a:lnTo>
                  <a:lnTo>
                    <a:pt x="1230" y="120"/>
                  </a:lnTo>
                  <a:lnTo>
                    <a:pt x="1209" y="141"/>
                  </a:lnTo>
                  <a:lnTo>
                    <a:pt x="1187" y="159"/>
                  </a:lnTo>
                  <a:lnTo>
                    <a:pt x="1165" y="176"/>
                  </a:lnTo>
                  <a:lnTo>
                    <a:pt x="1141" y="192"/>
                  </a:lnTo>
                  <a:lnTo>
                    <a:pt x="1117" y="206"/>
                  </a:lnTo>
                  <a:lnTo>
                    <a:pt x="1092" y="219"/>
                  </a:lnTo>
                  <a:lnTo>
                    <a:pt x="1065" y="230"/>
                  </a:lnTo>
                  <a:lnTo>
                    <a:pt x="1037" y="241"/>
                  </a:lnTo>
                  <a:lnTo>
                    <a:pt x="1008" y="250"/>
                  </a:lnTo>
                  <a:lnTo>
                    <a:pt x="977" y="256"/>
                  </a:lnTo>
                  <a:lnTo>
                    <a:pt x="945" y="262"/>
                  </a:lnTo>
                  <a:lnTo>
                    <a:pt x="920" y="265"/>
                  </a:lnTo>
                  <a:lnTo>
                    <a:pt x="895" y="266"/>
                  </a:lnTo>
                  <a:lnTo>
                    <a:pt x="869" y="266"/>
                  </a:lnTo>
                  <a:lnTo>
                    <a:pt x="844" y="265"/>
                  </a:lnTo>
                  <a:lnTo>
                    <a:pt x="820" y="263"/>
                  </a:lnTo>
                  <a:lnTo>
                    <a:pt x="796" y="260"/>
                  </a:lnTo>
                  <a:lnTo>
                    <a:pt x="772" y="255"/>
                  </a:lnTo>
                  <a:lnTo>
                    <a:pt x="747" y="250"/>
                  </a:lnTo>
                  <a:lnTo>
                    <a:pt x="723" y="244"/>
                  </a:lnTo>
                  <a:lnTo>
                    <a:pt x="699" y="238"/>
                  </a:lnTo>
                  <a:lnTo>
                    <a:pt x="676" y="231"/>
                  </a:lnTo>
                  <a:lnTo>
                    <a:pt x="652" y="225"/>
                  </a:lnTo>
                  <a:lnTo>
                    <a:pt x="628" y="217"/>
                  </a:lnTo>
                  <a:lnTo>
                    <a:pt x="605" y="211"/>
                  </a:lnTo>
                  <a:lnTo>
                    <a:pt x="580" y="203"/>
                  </a:lnTo>
                  <a:lnTo>
                    <a:pt x="556" y="196"/>
                  </a:lnTo>
                  <a:lnTo>
                    <a:pt x="519" y="187"/>
                  </a:lnTo>
                  <a:lnTo>
                    <a:pt x="481" y="180"/>
                  </a:lnTo>
                  <a:lnTo>
                    <a:pt x="445" y="175"/>
                  </a:lnTo>
                  <a:lnTo>
                    <a:pt x="408" y="171"/>
                  </a:lnTo>
                  <a:lnTo>
                    <a:pt x="371" y="171"/>
                  </a:lnTo>
                  <a:lnTo>
                    <a:pt x="335" y="172"/>
                  </a:lnTo>
                  <a:lnTo>
                    <a:pt x="299" y="177"/>
                  </a:lnTo>
                  <a:lnTo>
                    <a:pt x="263" y="182"/>
                  </a:lnTo>
                  <a:lnTo>
                    <a:pt x="227" y="191"/>
                  </a:lnTo>
                  <a:lnTo>
                    <a:pt x="192" y="201"/>
                  </a:lnTo>
                  <a:lnTo>
                    <a:pt x="158" y="214"/>
                  </a:lnTo>
                  <a:lnTo>
                    <a:pt x="125" y="228"/>
                  </a:lnTo>
                  <a:lnTo>
                    <a:pt x="92" y="245"/>
                  </a:lnTo>
                  <a:lnTo>
                    <a:pt x="60" y="265"/>
                  </a:lnTo>
                  <a:lnTo>
                    <a:pt x="30" y="286"/>
                  </a:lnTo>
                  <a:lnTo>
                    <a:pt x="0" y="31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9" name="Freeform 23"/>
            <p:cNvSpPr>
              <a:spLocks/>
            </p:cNvSpPr>
            <p:nvPr/>
          </p:nvSpPr>
          <p:spPr bwMode="auto">
            <a:xfrm>
              <a:off x="4840" y="9392"/>
              <a:ext cx="3374" cy="980"/>
            </a:xfrm>
            <a:custGeom>
              <a:avLst/>
              <a:gdLst>
                <a:gd name="T0" fmla="*/ 2147483647 w 1374"/>
                <a:gd name="T1" fmla="*/ 2147483647 h 399"/>
                <a:gd name="T2" fmla="*/ 2147483647 w 1374"/>
                <a:gd name="T3" fmla="*/ 2147483647 h 399"/>
                <a:gd name="T4" fmla="*/ 2147483647 w 1374"/>
                <a:gd name="T5" fmla="*/ 2147483647 h 399"/>
                <a:gd name="T6" fmla="*/ 2147483647 w 1374"/>
                <a:gd name="T7" fmla="*/ 2147483647 h 399"/>
                <a:gd name="T8" fmla="*/ 2147483647 w 1374"/>
                <a:gd name="T9" fmla="*/ 2147483647 h 399"/>
                <a:gd name="T10" fmla="*/ 2147483647 w 1374"/>
                <a:gd name="T11" fmla="*/ 2147483647 h 399"/>
                <a:gd name="T12" fmla="*/ 2147483647 w 1374"/>
                <a:gd name="T13" fmla="*/ 2147483647 h 399"/>
                <a:gd name="T14" fmla="*/ 2147483647 w 1374"/>
                <a:gd name="T15" fmla="*/ 2147483647 h 399"/>
                <a:gd name="T16" fmla="*/ 2147483647 w 1374"/>
                <a:gd name="T17" fmla="*/ 2147483647 h 399"/>
                <a:gd name="T18" fmla="*/ 2147483647 w 1374"/>
                <a:gd name="T19" fmla="*/ 2147483647 h 399"/>
                <a:gd name="T20" fmla="*/ 2147483647 w 1374"/>
                <a:gd name="T21" fmla="*/ 2147483647 h 399"/>
                <a:gd name="T22" fmla="*/ 2147483647 w 1374"/>
                <a:gd name="T23" fmla="*/ 2147483647 h 399"/>
                <a:gd name="T24" fmla="*/ 2147483647 w 1374"/>
                <a:gd name="T25" fmla="*/ 2147483647 h 399"/>
                <a:gd name="T26" fmla="*/ 2147483647 w 1374"/>
                <a:gd name="T27" fmla="*/ 2147483647 h 399"/>
                <a:gd name="T28" fmla="*/ 2147483647 w 1374"/>
                <a:gd name="T29" fmla="*/ 2147483647 h 399"/>
                <a:gd name="T30" fmla="*/ 2147483647 w 1374"/>
                <a:gd name="T31" fmla="*/ 2147483647 h 399"/>
                <a:gd name="T32" fmla="*/ 2147483647 w 1374"/>
                <a:gd name="T33" fmla="*/ 2147483647 h 399"/>
                <a:gd name="T34" fmla="*/ 2147483647 w 1374"/>
                <a:gd name="T35" fmla="*/ 2147483647 h 399"/>
                <a:gd name="T36" fmla="*/ 2147483647 w 1374"/>
                <a:gd name="T37" fmla="*/ 2147483647 h 399"/>
                <a:gd name="T38" fmla="*/ 2147483647 w 1374"/>
                <a:gd name="T39" fmla="*/ 2147483647 h 399"/>
                <a:gd name="T40" fmla="*/ 2147483647 w 1374"/>
                <a:gd name="T41" fmla="*/ 2147483647 h 399"/>
                <a:gd name="T42" fmla="*/ 2147483647 w 1374"/>
                <a:gd name="T43" fmla="*/ 2147483647 h 399"/>
                <a:gd name="T44" fmla="*/ 2147483647 w 1374"/>
                <a:gd name="T45" fmla="*/ 2147483647 h 399"/>
                <a:gd name="T46" fmla="*/ 2147483647 w 1374"/>
                <a:gd name="T47" fmla="*/ 2147483647 h 399"/>
                <a:gd name="T48" fmla="*/ 2147483647 w 1374"/>
                <a:gd name="T49" fmla="*/ 2147483647 h 399"/>
                <a:gd name="T50" fmla="*/ 2147483647 w 1374"/>
                <a:gd name="T51" fmla="*/ 2147483647 h 399"/>
                <a:gd name="T52" fmla="*/ 2147483647 w 1374"/>
                <a:gd name="T53" fmla="*/ 2147483647 h 399"/>
                <a:gd name="T54" fmla="*/ 2147483647 w 1374"/>
                <a:gd name="T55" fmla="*/ 2147483647 h 399"/>
                <a:gd name="T56" fmla="*/ 2147483647 w 1374"/>
                <a:gd name="T57" fmla="*/ 2147483647 h 399"/>
                <a:gd name="T58" fmla="*/ 2147483647 w 1374"/>
                <a:gd name="T59" fmla="*/ 2147483647 h 399"/>
                <a:gd name="T60" fmla="*/ 2147483647 w 1374"/>
                <a:gd name="T61" fmla="*/ 2147483647 h 399"/>
                <a:gd name="T62" fmla="*/ 2147483647 w 1374"/>
                <a:gd name="T63" fmla="*/ 2147483647 h 399"/>
                <a:gd name="T64" fmla="*/ 2147483647 w 1374"/>
                <a:gd name="T65" fmla="*/ 2147483647 h 399"/>
                <a:gd name="T66" fmla="*/ 2147483647 w 1374"/>
                <a:gd name="T67" fmla="*/ 2147483647 h 399"/>
                <a:gd name="T68" fmla="*/ 2147483647 w 1374"/>
                <a:gd name="T69" fmla="*/ 2147483647 h 399"/>
                <a:gd name="T70" fmla="*/ 2147483647 w 1374"/>
                <a:gd name="T71" fmla="*/ 2147483647 h 399"/>
                <a:gd name="T72" fmla="*/ 2147483647 w 1374"/>
                <a:gd name="T73" fmla="*/ 2147483647 h 399"/>
                <a:gd name="T74" fmla="*/ 2147483647 w 1374"/>
                <a:gd name="T75" fmla="*/ 2147483647 h 399"/>
                <a:gd name="T76" fmla="*/ 2147483647 w 1374"/>
                <a:gd name="T77" fmla="*/ 2147483647 h 399"/>
                <a:gd name="T78" fmla="*/ 2147483647 w 1374"/>
                <a:gd name="T79" fmla="*/ 2147483647 h 399"/>
                <a:gd name="T80" fmla="*/ 2147483647 w 1374"/>
                <a:gd name="T81" fmla="*/ 2147483647 h 399"/>
                <a:gd name="T82" fmla="*/ 0 w 1374"/>
                <a:gd name="T83" fmla="*/ 2147483647 h 399"/>
                <a:gd name="T84" fmla="*/ 2147483647 w 1374"/>
                <a:gd name="T85" fmla="*/ 2147483647 h 3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74"/>
                <a:gd name="T130" fmla="*/ 0 h 399"/>
                <a:gd name="T131" fmla="*/ 1374 w 1374"/>
                <a:gd name="T132" fmla="*/ 399 h 39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74" h="399">
                  <a:moveTo>
                    <a:pt x="2" y="398"/>
                  </a:moveTo>
                  <a:lnTo>
                    <a:pt x="21" y="376"/>
                  </a:lnTo>
                  <a:lnTo>
                    <a:pt x="43" y="356"/>
                  </a:lnTo>
                  <a:lnTo>
                    <a:pt x="66" y="339"/>
                  </a:lnTo>
                  <a:lnTo>
                    <a:pt x="92" y="322"/>
                  </a:lnTo>
                  <a:lnTo>
                    <a:pt x="118" y="307"/>
                  </a:lnTo>
                  <a:lnTo>
                    <a:pt x="146" y="294"/>
                  </a:lnTo>
                  <a:lnTo>
                    <a:pt x="174" y="282"/>
                  </a:lnTo>
                  <a:lnTo>
                    <a:pt x="203" y="272"/>
                  </a:lnTo>
                  <a:lnTo>
                    <a:pt x="232" y="263"/>
                  </a:lnTo>
                  <a:lnTo>
                    <a:pt x="263" y="256"/>
                  </a:lnTo>
                  <a:lnTo>
                    <a:pt x="294" y="249"/>
                  </a:lnTo>
                  <a:lnTo>
                    <a:pt x="324" y="244"/>
                  </a:lnTo>
                  <a:lnTo>
                    <a:pt x="354" y="239"/>
                  </a:lnTo>
                  <a:lnTo>
                    <a:pt x="384" y="236"/>
                  </a:lnTo>
                  <a:lnTo>
                    <a:pt x="414" y="234"/>
                  </a:lnTo>
                  <a:lnTo>
                    <a:pt x="442" y="233"/>
                  </a:lnTo>
                  <a:lnTo>
                    <a:pt x="471" y="233"/>
                  </a:lnTo>
                  <a:lnTo>
                    <a:pt x="500" y="235"/>
                  </a:lnTo>
                  <a:lnTo>
                    <a:pt x="528" y="239"/>
                  </a:lnTo>
                  <a:lnTo>
                    <a:pt x="557" y="244"/>
                  </a:lnTo>
                  <a:lnTo>
                    <a:pt x="585" y="250"/>
                  </a:lnTo>
                  <a:lnTo>
                    <a:pt x="614" y="258"/>
                  </a:lnTo>
                  <a:lnTo>
                    <a:pt x="641" y="266"/>
                  </a:lnTo>
                  <a:lnTo>
                    <a:pt x="670" y="274"/>
                  </a:lnTo>
                  <a:lnTo>
                    <a:pt x="699" y="283"/>
                  </a:lnTo>
                  <a:lnTo>
                    <a:pt x="726" y="292"/>
                  </a:lnTo>
                  <a:lnTo>
                    <a:pt x="755" y="301"/>
                  </a:lnTo>
                  <a:lnTo>
                    <a:pt x="783" y="308"/>
                  </a:lnTo>
                  <a:lnTo>
                    <a:pt x="812" y="316"/>
                  </a:lnTo>
                  <a:lnTo>
                    <a:pt x="840" y="321"/>
                  </a:lnTo>
                  <a:lnTo>
                    <a:pt x="869" y="327"/>
                  </a:lnTo>
                  <a:lnTo>
                    <a:pt x="898" y="330"/>
                  </a:lnTo>
                  <a:lnTo>
                    <a:pt x="921" y="332"/>
                  </a:lnTo>
                  <a:lnTo>
                    <a:pt x="943" y="333"/>
                  </a:lnTo>
                  <a:lnTo>
                    <a:pt x="965" y="334"/>
                  </a:lnTo>
                  <a:lnTo>
                    <a:pt x="987" y="334"/>
                  </a:lnTo>
                  <a:lnTo>
                    <a:pt x="1009" y="333"/>
                  </a:lnTo>
                  <a:lnTo>
                    <a:pt x="1031" y="332"/>
                  </a:lnTo>
                  <a:lnTo>
                    <a:pt x="1051" y="329"/>
                  </a:lnTo>
                  <a:lnTo>
                    <a:pt x="1073" y="326"/>
                  </a:lnTo>
                  <a:lnTo>
                    <a:pt x="1094" y="321"/>
                  </a:lnTo>
                  <a:lnTo>
                    <a:pt x="1114" y="316"/>
                  </a:lnTo>
                  <a:lnTo>
                    <a:pt x="1135" y="309"/>
                  </a:lnTo>
                  <a:lnTo>
                    <a:pt x="1155" y="301"/>
                  </a:lnTo>
                  <a:lnTo>
                    <a:pt x="1175" y="292"/>
                  </a:lnTo>
                  <a:lnTo>
                    <a:pt x="1193" y="281"/>
                  </a:lnTo>
                  <a:lnTo>
                    <a:pt x="1212" y="269"/>
                  </a:lnTo>
                  <a:lnTo>
                    <a:pt x="1231" y="255"/>
                  </a:lnTo>
                  <a:lnTo>
                    <a:pt x="1257" y="232"/>
                  </a:lnTo>
                  <a:lnTo>
                    <a:pt x="1283" y="205"/>
                  </a:lnTo>
                  <a:lnTo>
                    <a:pt x="1307" y="174"/>
                  </a:lnTo>
                  <a:lnTo>
                    <a:pt x="1329" y="142"/>
                  </a:lnTo>
                  <a:lnTo>
                    <a:pt x="1346" y="108"/>
                  </a:lnTo>
                  <a:lnTo>
                    <a:pt x="1360" y="73"/>
                  </a:lnTo>
                  <a:lnTo>
                    <a:pt x="1369" y="37"/>
                  </a:lnTo>
                  <a:lnTo>
                    <a:pt x="1374" y="3"/>
                  </a:lnTo>
                  <a:lnTo>
                    <a:pt x="1373" y="0"/>
                  </a:lnTo>
                  <a:lnTo>
                    <a:pt x="1370" y="0"/>
                  </a:lnTo>
                  <a:lnTo>
                    <a:pt x="1367" y="4"/>
                  </a:lnTo>
                  <a:lnTo>
                    <a:pt x="1366" y="6"/>
                  </a:lnTo>
                  <a:lnTo>
                    <a:pt x="1360" y="39"/>
                  </a:lnTo>
                  <a:lnTo>
                    <a:pt x="1352" y="69"/>
                  </a:lnTo>
                  <a:lnTo>
                    <a:pt x="1340" y="99"/>
                  </a:lnTo>
                  <a:lnTo>
                    <a:pt x="1325" y="126"/>
                  </a:lnTo>
                  <a:lnTo>
                    <a:pt x="1310" y="153"/>
                  </a:lnTo>
                  <a:lnTo>
                    <a:pt x="1291" y="177"/>
                  </a:lnTo>
                  <a:lnTo>
                    <a:pt x="1270" y="200"/>
                  </a:lnTo>
                  <a:lnTo>
                    <a:pt x="1248" y="221"/>
                  </a:lnTo>
                  <a:lnTo>
                    <a:pt x="1224" y="241"/>
                  </a:lnTo>
                  <a:lnTo>
                    <a:pt x="1199" y="257"/>
                  </a:lnTo>
                  <a:lnTo>
                    <a:pt x="1171" y="272"/>
                  </a:lnTo>
                  <a:lnTo>
                    <a:pt x="1143" y="285"/>
                  </a:lnTo>
                  <a:lnTo>
                    <a:pt x="1114" y="296"/>
                  </a:lnTo>
                  <a:lnTo>
                    <a:pt x="1083" y="304"/>
                  </a:lnTo>
                  <a:lnTo>
                    <a:pt x="1053" y="310"/>
                  </a:lnTo>
                  <a:lnTo>
                    <a:pt x="1021" y="314"/>
                  </a:lnTo>
                  <a:lnTo>
                    <a:pt x="991" y="315"/>
                  </a:lnTo>
                  <a:lnTo>
                    <a:pt x="961" y="315"/>
                  </a:lnTo>
                  <a:lnTo>
                    <a:pt x="933" y="313"/>
                  </a:lnTo>
                  <a:lnTo>
                    <a:pt x="904" y="309"/>
                  </a:lnTo>
                  <a:lnTo>
                    <a:pt x="876" y="305"/>
                  </a:lnTo>
                  <a:lnTo>
                    <a:pt x="847" y="300"/>
                  </a:lnTo>
                  <a:lnTo>
                    <a:pt x="818" y="293"/>
                  </a:lnTo>
                  <a:lnTo>
                    <a:pt x="791" y="285"/>
                  </a:lnTo>
                  <a:lnTo>
                    <a:pt x="763" y="278"/>
                  </a:lnTo>
                  <a:lnTo>
                    <a:pt x="735" y="270"/>
                  </a:lnTo>
                  <a:lnTo>
                    <a:pt x="707" y="261"/>
                  </a:lnTo>
                  <a:lnTo>
                    <a:pt x="680" y="254"/>
                  </a:lnTo>
                  <a:lnTo>
                    <a:pt x="651" y="245"/>
                  </a:lnTo>
                  <a:lnTo>
                    <a:pt x="624" y="237"/>
                  </a:lnTo>
                  <a:lnTo>
                    <a:pt x="596" y="230"/>
                  </a:lnTo>
                  <a:lnTo>
                    <a:pt x="568" y="222"/>
                  </a:lnTo>
                  <a:lnTo>
                    <a:pt x="548" y="218"/>
                  </a:lnTo>
                  <a:lnTo>
                    <a:pt x="527" y="214"/>
                  </a:lnTo>
                  <a:lnTo>
                    <a:pt x="506" y="212"/>
                  </a:lnTo>
                  <a:lnTo>
                    <a:pt x="485" y="211"/>
                  </a:lnTo>
                  <a:lnTo>
                    <a:pt x="464" y="212"/>
                  </a:lnTo>
                  <a:lnTo>
                    <a:pt x="444" y="212"/>
                  </a:lnTo>
                  <a:lnTo>
                    <a:pt x="423" y="214"/>
                  </a:lnTo>
                  <a:lnTo>
                    <a:pt x="402" y="217"/>
                  </a:lnTo>
                  <a:lnTo>
                    <a:pt x="381" y="220"/>
                  </a:lnTo>
                  <a:lnTo>
                    <a:pt x="360" y="224"/>
                  </a:lnTo>
                  <a:lnTo>
                    <a:pt x="339" y="229"/>
                  </a:lnTo>
                  <a:lnTo>
                    <a:pt x="318" y="233"/>
                  </a:lnTo>
                  <a:lnTo>
                    <a:pt x="298" y="238"/>
                  </a:lnTo>
                  <a:lnTo>
                    <a:pt x="279" y="244"/>
                  </a:lnTo>
                  <a:lnTo>
                    <a:pt x="259" y="249"/>
                  </a:lnTo>
                  <a:lnTo>
                    <a:pt x="239" y="256"/>
                  </a:lnTo>
                  <a:lnTo>
                    <a:pt x="221" y="261"/>
                  </a:lnTo>
                  <a:lnTo>
                    <a:pt x="205" y="268"/>
                  </a:lnTo>
                  <a:lnTo>
                    <a:pt x="188" y="273"/>
                  </a:lnTo>
                  <a:lnTo>
                    <a:pt x="172" y="280"/>
                  </a:lnTo>
                  <a:lnTo>
                    <a:pt x="156" y="286"/>
                  </a:lnTo>
                  <a:lnTo>
                    <a:pt x="139" y="294"/>
                  </a:lnTo>
                  <a:lnTo>
                    <a:pt x="124" y="302"/>
                  </a:lnTo>
                  <a:lnTo>
                    <a:pt x="108" y="309"/>
                  </a:lnTo>
                  <a:lnTo>
                    <a:pt x="93" y="318"/>
                  </a:lnTo>
                  <a:lnTo>
                    <a:pt x="79" y="328"/>
                  </a:lnTo>
                  <a:lnTo>
                    <a:pt x="64" y="338"/>
                  </a:lnTo>
                  <a:lnTo>
                    <a:pt x="50" y="348"/>
                  </a:lnTo>
                  <a:lnTo>
                    <a:pt x="37" y="360"/>
                  </a:lnTo>
                  <a:lnTo>
                    <a:pt x="25" y="372"/>
                  </a:lnTo>
                  <a:lnTo>
                    <a:pt x="13" y="384"/>
                  </a:lnTo>
                  <a:lnTo>
                    <a:pt x="0" y="398"/>
                  </a:lnTo>
                  <a:lnTo>
                    <a:pt x="0" y="399"/>
                  </a:lnTo>
                  <a:lnTo>
                    <a:pt x="2" y="399"/>
                  </a:lnTo>
                  <a:lnTo>
                    <a:pt x="2" y="398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0" name="Freeform 24"/>
            <p:cNvSpPr>
              <a:spLocks/>
            </p:cNvSpPr>
            <p:nvPr/>
          </p:nvSpPr>
          <p:spPr bwMode="auto">
            <a:xfrm>
              <a:off x="4773" y="9009"/>
              <a:ext cx="3470" cy="965"/>
            </a:xfrm>
            <a:custGeom>
              <a:avLst/>
              <a:gdLst>
                <a:gd name="T0" fmla="*/ 2147483647 w 1413"/>
                <a:gd name="T1" fmla="*/ 2147483647 h 392"/>
                <a:gd name="T2" fmla="*/ 2147483647 w 1413"/>
                <a:gd name="T3" fmla="*/ 2147483647 h 392"/>
                <a:gd name="T4" fmla="*/ 2147483647 w 1413"/>
                <a:gd name="T5" fmla="*/ 2147483647 h 392"/>
                <a:gd name="T6" fmla="*/ 2147483647 w 1413"/>
                <a:gd name="T7" fmla="*/ 2147483647 h 392"/>
                <a:gd name="T8" fmla="*/ 2147483647 w 1413"/>
                <a:gd name="T9" fmla="*/ 2147483647 h 392"/>
                <a:gd name="T10" fmla="*/ 2147483647 w 1413"/>
                <a:gd name="T11" fmla="*/ 2147483647 h 392"/>
                <a:gd name="T12" fmla="*/ 2147483647 w 1413"/>
                <a:gd name="T13" fmla="*/ 2147483647 h 392"/>
                <a:gd name="T14" fmla="*/ 2147483647 w 1413"/>
                <a:gd name="T15" fmla="*/ 2147483647 h 392"/>
                <a:gd name="T16" fmla="*/ 2147483647 w 1413"/>
                <a:gd name="T17" fmla="*/ 2147483647 h 392"/>
                <a:gd name="T18" fmla="*/ 2147483647 w 1413"/>
                <a:gd name="T19" fmla="*/ 2147483647 h 392"/>
                <a:gd name="T20" fmla="*/ 2147483647 w 1413"/>
                <a:gd name="T21" fmla="*/ 2147483647 h 392"/>
                <a:gd name="T22" fmla="*/ 2147483647 w 1413"/>
                <a:gd name="T23" fmla="*/ 2147483647 h 392"/>
                <a:gd name="T24" fmla="*/ 2147483647 w 1413"/>
                <a:gd name="T25" fmla="*/ 2147483647 h 392"/>
                <a:gd name="T26" fmla="*/ 2147483647 w 1413"/>
                <a:gd name="T27" fmla="*/ 2147483647 h 392"/>
                <a:gd name="T28" fmla="*/ 2147483647 w 1413"/>
                <a:gd name="T29" fmla="*/ 2147483647 h 392"/>
                <a:gd name="T30" fmla="*/ 2147483647 w 1413"/>
                <a:gd name="T31" fmla="*/ 2147483647 h 392"/>
                <a:gd name="T32" fmla="*/ 2147483647 w 1413"/>
                <a:gd name="T33" fmla="*/ 2147483647 h 392"/>
                <a:gd name="T34" fmla="*/ 2147483647 w 1413"/>
                <a:gd name="T35" fmla="*/ 2147483647 h 392"/>
                <a:gd name="T36" fmla="*/ 2147483647 w 1413"/>
                <a:gd name="T37" fmla="*/ 2147483647 h 392"/>
                <a:gd name="T38" fmla="*/ 2147483647 w 1413"/>
                <a:gd name="T39" fmla="*/ 2147483647 h 392"/>
                <a:gd name="T40" fmla="*/ 2147483647 w 1413"/>
                <a:gd name="T41" fmla="*/ 2147483647 h 392"/>
                <a:gd name="T42" fmla="*/ 2147483647 w 1413"/>
                <a:gd name="T43" fmla="*/ 2147483647 h 392"/>
                <a:gd name="T44" fmla="*/ 2147483647 w 1413"/>
                <a:gd name="T45" fmla="*/ 2006342928 h 392"/>
                <a:gd name="T46" fmla="*/ 2147483647 w 1413"/>
                <a:gd name="T47" fmla="*/ 2147483647 h 392"/>
                <a:gd name="T48" fmla="*/ 2147483647 w 1413"/>
                <a:gd name="T49" fmla="*/ 2147483647 h 392"/>
                <a:gd name="T50" fmla="*/ 2147483647 w 1413"/>
                <a:gd name="T51" fmla="*/ 2147483647 h 392"/>
                <a:gd name="T52" fmla="*/ 2147483647 w 1413"/>
                <a:gd name="T53" fmla="*/ 2147483647 h 392"/>
                <a:gd name="T54" fmla="*/ 2147483647 w 1413"/>
                <a:gd name="T55" fmla="*/ 2147483647 h 392"/>
                <a:gd name="T56" fmla="*/ 2147483647 w 1413"/>
                <a:gd name="T57" fmla="*/ 2147483647 h 392"/>
                <a:gd name="T58" fmla="*/ 2147483647 w 1413"/>
                <a:gd name="T59" fmla="*/ 2147483647 h 392"/>
                <a:gd name="T60" fmla="*/ 2147483647 w 1413"/>
                <a:gd name="T61" fmla="*/ 2147483647 h 392"/>
                <a:gd name="T62" fmla="*/ 2147483647 w 1413"/>
                <a:gd name="T63" fmla="*/ 2147483647 h 392"/>
                <a:gd name="T64" fmla="*/ 2147483647 w 1413"/>
                <a:gd name="T65" fmla="*/ 2147483647 h 392"/>
                <a:gd name="T66" fmla="*/ 2147483647 w 1413"/>
                <a:gd name="T67" fmla="*/ 2147483647 h 392"/>
                <a:gd name="T68" fmla="*/ 2147483647 w 1413"/>
                <a:gd name="T69" fmla="*/ 2147483647 h 392"/>
                <a:gd name="T70" fmla="*/ 2147483647 w 1413"/>
                <a:gd name="T71" fmla="*/ 2147483647 h 392"/>
                <a:gd name="T72" fmla="*/ 2147483647 w 1413"/>
                <a:gd name="T73" fmla="*/ 2147483647 h 392"/>
                <a:gd name="T74" fmla="*/ 2147483647 w 1413"/>
                <a:gd name="T75" fmla="*/ 2147483647 h 392"/>
                <a:gd name="T76" fmla="*/ 2147483647 w 1413"/>
                <a:gd name="T77" fmla="*/ 2147483647 h 392"/>
                <a:gd name="T78" fmla="*/ 2147483647 w 1413"/>
                <a:gd name="T79" fmla="*/ 2147483647 h 392"/>
                <a:gd name="T80" fmla="*/ 2147483647 w 1413"/>
                <a:gd name="T81" fmla="*/ 2147483647 h 392"/>
                <a:gd name="T82" fmla="*/ 2147483647 w 1413"/>
                <a:gd name="T83" fmla="*/ 2147483647 h 392"/>
                <a:gd name="T84" fmla="*/ 2147483647 w 1413"/>
                <a:gd name="T85" fmla="*/ 2147483647 h 392"/>
                <a:gd name="T86" fmla="*/ 2147483647 w 1413"/>
                <a:gd name="T87" fmla="*/ 2147483647 h 392"/>
                <a:gd name="T88" fmla="*/ 2147483647 w 1413"/>
                <a:gd name="T89" fmla="*/ 2147483647 h 392"/>
                <a:gd name="T90" fmla="*/ 2147483647 w 1413"/>
                <a:gd name="T91" fmla="*/ 2147483647 h 392"/>
                <a:gd name="T92" fmla="*/ 0 w 1413"/>
                <a:gd name="T93" fmla="*/ 2147483647 h 392"/>
                <a:gd name="T94" fmla="*/ 0 w 1413"/>
                <a:gd name="T95" fmla="*/ 2147483647 h 3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13"/>
                <a:gd name="T145" fmla="*/ 0 h 392"/>
                <a:gd name="T146" fmla="*/ 1413 w 1413"/>
                <a:gd name="T147" fmla="*/ 392 h 39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13" h="392">
                  <a:moveTo>
                    <a:pt x="0" y="392"/>
                  </a:moveTo>
                  <a:lnTo>
                    <a:pt x="16" y="369"/>
                  </a:lnTo>
                  <a:lnTo>
                    <a:pt x="34" y="347"/>
                  </a:lnTo>
                  <a:lnTo>
                    <a:pt x="55" y="328"/>
                  </a:lnTo>
                  <a:lnTo>
                    <a:pt x="77" y="309"/>
                  </a:lnTo>
                  <a:lnTo>
                    <a:pt x="100" y="292"/>
                  </a:lnTo>
                  <a:lnTo>
                    <a:pt x="124" y="275"/>
                  </a:lnTo>
                  <a:lnTo>
                    <a:pt x="149" y="261"/>
                  </a:lnTo>
                  <a:lnTo>
                    <a:pt x="176" y="247"/>
                  </a:lnTo>
                  <a:lnTo>
                    <a:pt x="203" y="236"/>
                  </a:lnTo>
                  <a:lnTo>
                    <a:pt x="232" y="225"/>
                  </a:lnTo>
                  <a:lnTo>
                    <a:pt x="259" y="216"/>
                  </a:lnTo>
                  <a:lnTo>
                    <a:pt x="288" y="209"/>
                  </a:lnTo>
                  <a:lnTo>
                    <a:pt x="317" y="202"/>
                  </a:lnTo>
                  <a:lnTo>
                    <a:pt x="345" y="197"/>
                  </a:lnTo>
                  <a:lnTo>
                    <a:pt x="374" y="193"/>
                  </a:lnTo>
                  <a:lnTo>
                    <a:pt x="401" y="191"/>
                  </a:lnTo>
                  <a:lnTo>
                    <a:pt x="429" y="191"/>
                  </a:lnTo>
                  <a:lnTo>
                    <a:pt x="455" y="192"/>
                  </a:lnTo>
                  <a:lnTo>
                    <a:pt x="481" y="195"/>
                  </a:lnTo>
                  <a:lnTo>
                    <a:pt x="507" y="199"/>
                  </a:lnTo>
                  <a:lnTo>
                    <a:pt x="533" y="204"/>
                  </a:lnTo>
                  <a:lnTo>
                    <a:pt x="558" y="211"/>
                  </a:lnTo>
                  <a:lnTo>
                    <a:pt x="584" y="219"/>
                  </a:lnTo>
                  <a:lnTo>
                    <a:pt x="609" y="226"/>
                  </a:lnTo>
                  <a:lnTo>
                    <a:pt x="634" y="234"/>
                  </a:lnTo>
                  <a:lnTo>
                    <a:pt x="660" y="243"/>
                  </a:lnTo>
                  <a:lnTo>
                    <a:pt x="685" y="250"/>
                  </a:lnTo>
                  <a:lnTo>
                    <a:pt x="710" y="258"/>
                  </a:lnTo>
                  <a:lnTo>
                    <a:pt x="735" y="266"/>
                  </a:lnTo>
                  <a:lnTo>
                    <a:pt x="761" y="272"/>
                  </a:lnTo>
                  <a:lnTo>
                    <a:pt x="786" y="279"/>
                  </a:lnTo>
                  <a:lnTo>
                    <a:pt x="812" y="283"/>
                  </a:lnTo>
                  <a:lnTo>
                    <a:pt x="837" y="286"/>
                  </a:lnTo>
                  <a:lnTo>
                    <a:pt x="862" y="287"/>
                  </a:lnTo>
                  <a:lnTo>
                    <a:pt x="886" y="287"/>
                  </a:lnTo>
                  <a:lnTo>
                    <a:pt x="910" y="286"/>
                  </a:lnTo>
                  <a:lnTo>
                    <a:pt x="934" y="285"/>
                  </a:lnTo>
                  <a:lnTo>
                    <a:pt x="959" y="282"/>
                  </a:lnTo>
                  <a:lnTo>
                    <a:pt x="983" y="278"/>
                  </a:lnTo>
                  <a:lnTo>
                    <a:pt x="1006" y="272"/>
                  </a:lnTo>
                  <a:lnTo>
                    <a:pt x="1030" y="267"/>
                  </a:lnTo>
                  <a:lnTo>
                    <a:pt x="1054" y="260"/>
                  </a:lnTo>
                  <a:lnTo>
                    <a:pt x="1077" y="254"/>
                  </a:lnTo>
                  <a:lnTo>
                    <a:pt x="1100" y="246"/>
                  </a:lnTo>
                  <a:lnTo>
                    <a:pt x="1123" y="238"/>
                  </a:lnTo>
                  <a:lnTo>
                    <a:pt x="1147" y="231"/>
                  </a:lnTo>
                  <a:lnTo>
                    <a:pt x="1170" y="222"/>
                  </a:lnTo>
                  <a:lnTo>
                    <a:pt x="1193" y="213"/>
                  </a:lnTo>
                  <a:lnTo>
                    <a:pt x="1208" y="208"/>
                  </a:lnTo>
                  <a:lnTo>
                    <a:pt x="1222" y="201"/>
                  </a:lnTo>
                  <a:lnTo>
                    <a:pt x="1238" y="193"/>
                  </a:lnTo>
                  <a:lnTo>
                    <a:pt x="1253" y="186"/>
                  </a:lnTo>
                  <a:lnTo>
                    <a:pt x="1267" y="178"/>
                  </a:lnTo>
                  <a:lnTo>
                    <a:pt x="1282" y="169"/>
                  </a:lnTo>
                  <a:lnTo>
                    <a:pt x="1295" y="160"/>
                  </a:lnTo>
                  <a:lnTo>
                    <a:pt x="1307" y="150"/>
                  </a:lnTo>
                  <a:lnTo>
                    <a:pt x="1324" y="134"/>
                  </a:lnTo>
                  <a:lnTo>
                    <a:pt x="1338" y="117"/>
                  </a:lnTo>
                  <a:lnTo>
                    <a:pt x="1350" y="100"/>
                  </a:lnTo>
                  <a:lnTo>
                    <a:pt x="1363" y="81"/>
                  </a:lnTo>
                  <a:lnTo>
                    <a:pt x="1374" y="62"/>
                  </a:lnTo>
                  <a:lnTo>
                    <a:pt x="1386" y="44"/>
                  </a:lnTo>
                  <a:lnTo>
                    <a:pt x="1398" y="25"/>
                  </a:lnTo>
                  <a:lnTo>
                    <a:pt x="1412" y="7"/>
                  </a:lnTo>
                  <a:lnTo>
                    <a:pt x="1413" y="3"/>
                  </a:lnTo>
                  <a:lnTo>
                    <a:pt x="1412" y="1"/>
                  </a:lnTo>
                  <a:lnTo>
                    <a:pt x="1410" y="0"/>
                  </a:lnTo>
                  <a:lnTo>
                    <a:pt x="1408" y="1"/>
                  </a:lnTo>
                  <a:lnTo>
                    <a:pt x="1393" y="21"/>
                  </a:lnTo>
                  <a:lnTo>
                    <a:pt x="1379" y="40"/>
                  </a:lnTo>
                  <a:lnTo>
                    <a:pt x="1364" y="59"/>
                  </a:lnTo>
                  <a:lnTo>
                    <a:pt x="1351" y="79"/>
                  </a:lnTo>
                  <a:lnTo>
                    <a:pt x="1336" y="98"/>
                  </a:lnTo>
                  <a:lnTo>
                    <a:pt x="1320" y="116"/>
                  </a:lnTo>
                  <a:lnTo>
                    <a:pt x="1303" y="133"/>
                  </a:lnTo>
                  <a:lnTo>
                    <a:pt x="1283" y="149"/>
                  </a:lnTo>
                  <a:lnTo>
                    <a:pt x="1271" y="156"/>
                  </a:lnTo>
                  <a:lnTo>
                    <a:pt x="1259" y="164"/>
                  </a:lnTo>
                  <a:lnTo>
                    <a:pt x="1247" y="171"/>
                  </a:lnTo>
                  <a:lnTo>
                    <a:pt x="1233" y="177"/>
                  </a:lnTo>
                  <a:lnTo>
                    <a:pt x="1221" y="183"/>
                  </a:lnTo>
                  <a:lnTo>
                    <a:pt x="1207" y="188"/>
                  </a:lnTo>
                  <a:lnTo>
                    <a:pt x="1194" y="193"/>
                  </a:lnTo>
                  <a:lnTo>
                    <a:pt x="1180" y="198"/>
                  </a:lnTo>
                  <a:lnTo>
                    <a:pt x="1166" y="202"/>
                  </a:lnTo>
                  <a:lnTo>
                    <a:pt x="1152" y="207"/>
                  </a:lnTo>
                  <a:lnTo>
                    <a:pt x="1138" y="211"/>
                  </a:lnTo>
                  <a:lnTo>
                    <a:pt x="1125" y="214"/>
                  </a:lnTo>
                  <a:lnTo>
                    <a:pt x="1110" y="219"/>
                  </a:lnTo>
                  <a:lnTo>
                    <a:pt x="1096" y="222"/>
                  </a:lnTo>
                  <a:lnTo>
                    <a:pt x="1083" y="226"/>
                  </a:lnTo>
                  <a:lnTo>
                    <a:pt x="1070" y="229"/>
                  </a:lnTo>
                  <a:lnTo>
                    <a:pt x="1055" y="234"/>
                  </a:lnTo>
                  <a:lnTo>
                    <a:pt x="1042" y="237"/>
                  </a:lnTo>
                  <a:lnTo>
                    <a:pt x="1028" y="240"/>
                  </a:lnTo>
                  <a:lnTo>
                    <a:pt x="1015" y="244"/>
                  </a:lnTo>
                  <a:lnTo>
                    <a:pt x="1001" y="247"/>
                  </a:lnTo>
                  <a:lnTo>
                    <a:pt x="987" y="250"/>
                  </a:lnTo>
                  <a:lnTo>
                    <a:pt x="974" y="252"/>
                  </a:lnTo>
                  <a:lnTo>
                    <a:pt x="960" y="255"/>
                  </a:lnTo>
                  <a:lnTo>
                    <a:pt x="946" y="257"/>
                  </a:lnTo>
                  <a:lnTo>
                    <a:pt x="932" y="258"/>
                  </a:lnTo>
                  <a:lnTo>
                    <a:pt x="919" y="259"/>
                  </a:lnTo>
                  <a:lnTo>
                    <a:pt x="905" y="260"/>
                  </a:lnTo>
                  <a:lnTo>
                    <a:pt x="890" y="260"/>
                  </a:lnTo>
                  <a:lnTo>
                    <a:pt x="877" y="260"/>
                  </a:lnTo>
                  <a:lnTo>
                    <a:pt x="863" y="259"/>
                  </a:lnTo>
                  <a:lnTo>
                    <a:pt x="849" y="258"/>
                  </a:lnTo>
                  <a:lnTo>
                    <a:pt x="833" y="256"/>
                  </a:lnTo>
                  <a:lnTo>
                    <a:pt x="818" y="254"/>
                  </a:lnTo>
                  <a:lnTo>
                    <a:pt x="802" y="251"/>
                  </a:lnTo>
                  <a:lnTo>
                    <a:pt x="787" y="247"/>
                  </a:lnTo>
                  <a:lnTo>
                    <a:pt x="772" y="244"/>
                  </a:lnTo>
                  <a:lnTo>
                    <a:pt x="756" y="239"/>
                  </a:lnTo>
                  <a:lnTo>
                    <a:pt x="741" y="235"/>
                  </a:lnTo>
                  <a:lnTo>
                    <a:pt x="725" y="231"/>
                  </a:lnTo>
                  <a:lnTo>
                    <a:pt x="710" y="225"/>
                  </a:lnTo>
                  <a:lnTo>
                    <a:pt x="695" y="221"/>
                  </a:lnTo>
                  <a:lnTo>
                    <a:pt x="679" y="215"/>
                  </a:lnTo>
                  <a:lnTo>
                    <a:pt x="665" y="211"/>
                  </a:lnTo>
                  <a:lnTo>
                    <a:pt x="650" y="205"/>
                  </a:lnTo>
                  <a:lnTo>
                    <a:pt x="634" y="201"/>
                  </a:lnTo>
                  <a:lnTo>
                    <a:pt x="620" y="197"/>
                  </a:lnTo>
                  <a:lnTo>
                    <a:pt x="605" y="192"/>
                  </a:lnTo>
                  <a:lnTo>
                    <a:pt x="565" y="184"/>
                  </a:lnTo>
                  <a:lnTo>
                    <a:pt x="524" y="177"/>
                  </a:lnTo>
                  <a:lnTo>
                    <a:pt x="481" y="173"/>
                  </a:lnTo>
                  <a:lnTo>
                    <a:pt x="440" y="172"/>
                  </a:lnTo>
                  <a:lnTo>
                    <a:pt x="396" y="174"/>
                  </a:lnTo>
                  <a:lnTo>
                    <a:pt x="353" y="179"/>
                  </a:lnTo>
                  <a:lnTo>
                    <a:pt x="311" y="187"/>
                  </a:lnTo>
                  <a:lnTo>
                    <a:pt x="269" y="198"/>
                  </a:lnTo>
                  <a:lnTo>
                    <a:pt x="229" y="211"/>
                  </a:lnTo>
                  <a:lnTo>
                    <a:pt x="189" y="228"/>
                  </a:lnTo>
                  <a:lnTo>
                    <a:pt x="151" y="248"/>
                  </a:lnTo>
                  <a:lnTo>
                    <a:pt x="115" y="271"/>
                  </a:lnTo>
                  <a:lnTo>
                    <a:pt x="82" y="296"/>
                  </a:lnTo>
                  <a:lnTo>
                    <a:pt x="52" y="326"/>
                  </a:lnTo>
                  <a:lnTo>
                    <a:pt x="24" y="357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1" name="Freeform 25"/>
            <p:cNvSpPr>
              <a:spLocks/>
            </p:cNvSpPr>
            <p:nvPr/>
          </p:nvSpPr>
          <p:spPr bwMode="auto">
            <a:xfrm>
              <a:off x="4368" y="9709"/>
              <a:ext cx="1510" cy="3676"/>
            </a:xfrm>
            <a:custGeom>
              <a:avLst/>
              <a:gdLst>
                <a:gd name="T0" fmla="*/ 0 w 616"/>
                <a:gd name="T1" fmla="*/ 0 h 1499"/>
                <a:gd name="T2" fmla="*/ 2147483647 w 616"/>
                <a:gd name="T3" fmla="*/ 2147483647 h 1499"/>
                <a:gd name="T4" fmla="*/ 2147483647 w 616"/>
                <a:gd name="T5" fmla="*/ 2147483647 h 1499"/>
                <a:gd name="T6" fmla="*/ 2147483647 w 616"/>
                <a:gd name="T7" fmla="*/ 2147483647 h 1499"/>
                <a:gd name="T8" fmla="*/ 2147483647 w 616"/>
                <a:gd name="T9" fmla="*/ 2147483647 h 1499"/>
                <a:gd name="T10" fmla="*/ 2147483647 w 616"/>
                <a:gd name="T11" fmla="*/ 2147483647 h 1499"/>
                <a:gd name="T12" fmla="*/ 2147483647 w 616"/>
                <a:gd name="T13" fmla="*/ 2147483647 h 1499"/>
                <a:gd name="T14" fmla="*/ 2147483647 w 616"/>
                <a:gd name="T15" fmla="*/ 2147483647 h 1499"/>
                <a:gd name="T16" fmla="*/ 2147483647 w 616"/>
                <a:gd name="T17" fmla="*/ 2147483647 h 1499"/>
                <a:gd name="T18" fmla="*/ 2147483647 w 616"/>
                <a:gd name="T19" fmla="*/ 2147483647 h 1499"/>
                <a:gd name="T20" fmla="*/ 2147483647 w 616"/>
                <a:gd name="T21" fmla="*/ 2147483647 h 1499"/>
                <a:gd name="T22" fmla="*/ 2147483647 w 616"/>
                <a:gd name="T23" fmla="*/ 2147483647 h 1499"/>
                <a:gd name="T24" fmla="*/ 2147483647 w 616"/>
                <a:gd name="T25" fmla="*/ 2147483647 h 1499"/>
                <a:gd name="T26" fmla="*/ 2147483647 w 616"/>
                <a:gd name="T27" fmla="*/ 2147483647 h 1499"/>
                <a:gd name="T28" fmla="*/ 2147483647 w 616"/>
                <a:gd name="T29" fmla="*/ 2147483647 h 1499"/>
                <a:gd name="T30" fmla="*/ 2147483647 w 616"/>
                <a:gd name="T31" fmla="*/ 2147483647 h 1499"/>
                <a:gd name="T32" fmla="*/ 2147483647 w 616"/>
                <a:gd name="T33" fmla="*/ 2147483647 h 1499"/>
                <a:gd name="T34" fmla="*/ 2147483647 w 616"/>
                <a:gd name="T35" fmla="*/ 2147483647 h 1499"/>
                <a:gd name="T36" fmla="*/ 2147483647 w 616"/>
                <a:gd name="T37" fmla="*/ 2147483647 h 1499"/>
                <a:gd name="T38" fmla="*/ 2147483647 w 616"/>
                <a:gd name="T39" fmla="*/ 2147483647 h 1499"/>
                <a:gd name="T40" fmla="*/ 2147483647 w 616"/>
                <a:gd name="T41" fmla="*/ 2147483647 h 1499"/>
                <a:gd name="T42" fmla="*/ 2147483647 w 616"/>
                <a:gd name="T43" fmla="*/ 2147483647 h 1499"/>
                <a:gd name="T44" fmla="*/ 2147483647 w 616"/>
                <a:gd name="T45" fmla="*/ 2147483647 h 1499"/>
                <a:gd name="T46" fmla="*/ 2147483647 w 616"/>
                <a:gd name="T47" fmla="*/ 2147483647 h 1499"/>
                <a:gd name="T48" fmla="*/ 2147483647 w 616"/>
                <a:gd name="T49" fmla="*/ 2147483647 h 1499"/>
                <a:gd name="T50" fmla="*/ 2147483647 w 616"/>
                <a:gd name="T51" fmla="*/ 2147483647 h 1499"/>
                <a:gd name="T52" fmla="*/ 2147483647 w 616"/>
                <a:gd name="T53" fmla="*/ 2147483647 h 1499"/>
                <a:gd name="T54" fmla="*/ 2147483647 w 616"/>
                <a:gd name="T55" fmla="*/ 2147483647 h 1499"/>
                <a:gd name="T56" fmla="*/ 2147483647 w 616"/>
                <a:gd name="T57" fmla="*/ 2147483647 h 1499"/>
                <a:gd name="T58" fmla="*/ 2147483647 w 616"/>
                <a:gd name="T59" fmla="*/ 2147483647 h 1499"/>
                <a:gd name="T60" fmla="*/ 2147483647 w 616"/>
                <a:gd name="T61" fmla="*/ 2147483647 h 1499"/>
                <a:gd name="T62" fmla="*/ 2147483647 w 616"/>
                <a:gd name="T63" fmla="*/ 2147483647 h 1499"/>
                <a:gd name="T64" fmla="*/ 2147483647 w 616"/>
                <a:gd name="T65" fmla="*/ 2147483647 h 1499"/>
                <a:gd name="T66" fmla="*/ 2147483647 w 616"/>
                <a:gd name="T67" fmla="*/ 2147483647 h 1499"/>
                <a:gd name="T68" fmla="*/ 2147483647 w 616"/>
                <a:gd name="T69" fmla="*/ 2147483647 h 1499"/>
                <a:gd name="T70" fmla="*/ 2147483647 w 616"/>
                <a:gd name="T71" fmla="*/ 2147483647 h 1499"/>
                <a:gd name="T72" fmla="*/ 1779705846 w 616"/>
                <a:gd name="T73" fmla="*/ 0 h 1499"/>
                <a:gd name="T74" fmla="*/ 1779705846 w 616"/>
                <a:gd name="T75" fmla="*/ 0 h 1499"/>
                <a:gd name="T76" fmla="*/ 1779705846 w 616"/>
                <a:gd name="T77" fmla="*/ 0 h 1499"/>
                <a:gd name="T78" fmla="*/ 0 w 616"/>
                <a:gd name="T79" fmla="*/ 0 h 1499"/>
                <a:gd name="T80" fmla="*/ 0 w 616"/>
                <a:gd name="T81" fmla="*/ 0 h 1499"/>
                <a:gd name="T82" fmla="*/ 0 w 616"/>
                <a:gd name="T83" fmla="*/ 0 h 149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16"/>
                <a:gd name="T127" fmla="*/ 0 h 1499"/>
                <a:gd name="T128" fmla="*/ 616 w 616"/>
                <a:gd name="T129" fmla="*/ 1499 h 149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16" h="1499">
                  <a:moveTo>
                    <a:pt x="0" y="0"/>
                  </a:moveTo>
                  <a:lnTo>
                    <a:pt x="33" y="95"/>
                  </a:lnTo>
                  <a:lnTo>
                    <a:pt x="67" y="190"/>
                  </a:lnTo>
                  <a:lnTo>
                    <a:pt x="103" y="285"/>
                  </a:lnTo>
                  <a:lnTo>
                    <a:pt x="141" y="379"/>
                  </a:lnTo>
                  <a:lnTo>
                    <a:pt x="178" y="472"/>
                  </a:lnTo>
                  <a:lnTo>
                    <a:pt x="218" y="565"/>
                  </a:lnTo>
                  <a:lnTo>
                    <a:pt x="257" y="657"/>
                  </a:lnTo>
                  <a:lnTo>
                    <a:pt x="297" y="750"/>
                  </a:lnTo>
                  <a:lnTo>
                    <a:pt x="337" y="843"/>
                  </a:lnTo>
                  <a:lnTo>
                    <a:pt x="377" y="936"/>
                  </a:lnTo>
                  <a:lnTo>
                    <a:pt x="417" y="1029"/>
                  </a:lnTo>
                  <a:lnTo>
                    <a:pt x="456" y="1121"/>
                  </a:lnTo>
                  <a:lnTo>
                    <a:pt x="495" y="1215"/>
                  </a:lnTo>
                  <a:lnTo>
                    <a:pt x="533" y="1308"/>
                  </a:lnTo>
                  <a:lnTo>
                    <a:pt x="570" y="1402"/>
                  </a:lnTo>
                  <a:lnTo>
                    <a:pt x="606" y="1497"/>
                  </a:lnTo>
                  <a:lnTo>
                    <a:pt x="608" y="1499"/>
                  </a:lnTo>
                  <a:lnTo>
                    <a:pt x="612" y="1498"/>
                  </a:lnTo>
                  <a:lnTo>
                    <a:pt x="615" y="1496"/>
                  </a:lnTo>
                  <a:lnTo>
                    <a:pt x="616" y="1493"/>
                  </a:lnTo>
                  <a:lnTo>
                    <a:pt x="583" y="1397"/>
                  </a:lnTo>
                  <a:lnTo>
                    <a:pt x="549" y="1302"/>
                  </a:lnTo>
                  <a:lnTo>
                    <a:pt x="514" y="1208"/>
                  </a:lnTo>
                  <a:lnTo>
                    <a:pt x="477" y="1113"/>
                  </a:lnTo>
                  <a:lnTo>
                    <a:pt x="440" y="1019"/>
                  </a:lnTo>
                  <a:lnTo>
                    <a:pt x="401" y="926"/>
                  </a:lnTo>
                  <a:lnTo>
                    <a:pt x="363" y="833"/>
                  </a:lnTo>
                  <a:lnTo>
                    <a:pt x="323" y="739"/>
                  </a:lnTo>
                  <a:lnTo>
                    <a:pt x="283" y="648"/>
                  </a:lnTo>
                  <a:lnTo>
                    <a:pt x="242" y="555"/>
                  </a:lnTo>
                  <a:lnTo>
                    <a:pt x="202" y="462"/>
                  </a:lnTo>
                  <a:lnTo>
                    <a:pt x="162" y="370"/>
                  </a:lnTo>
                  <a:lnTo>
                    <a:pt x="121" y="277"/>
                  </a:lnTo>
                  <a:lnTo>
                    <a:pt x="80" y="186"/>
                  </a:lnTo>
                  <a:lnTo>
                    <a:pt x="41" y="93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2" name="Freeform 26"/>
            <p:cNvSpPr>
              <a:spLocks/>
            </p:cNvSpPr>
            <p:nvPr/>
          </p:nvSpPr>
          <p:spPr bwMode="auto">
            <a:xfrm>
              <a:off x="4000" y="9385"/>
              <a:ext cx="449" cy="434"/>
            </a:xfrm>
            <a:custGeom>
              <a:avLst/>
              <a:gdLst>
                <a:gd name="T0" fmla="*/ 2147483647 w 181"/>
                <a:gd name="T1" fmla="*/ 2147483647 h 176"/>
                <a:gd name="T2" fmla="*/ 2147483647 w 181"/>
                <a:gd name="T3" fmla="*/ 2147483647 h 176"/>
                <a:gd name="T4" fmla="*/ 2147483647 w 181"/>
                <a:gd name="T5" fmla="*/ 2147483647 h 176"/>
                <a:gd name="T6" fmla="*/ 2147483647 w 181"/>
                <a:gd name="T7" fmla="*/ 2147483647 h 176"/>
                <a:gd name="T8" fmla="*/ 2147483647 w 181"/>
                <a:gd name="T9" fmla="*/ 2147483647 h 176"/>
                <a:gd name="T10" fmla="*/ 2147483647 w 181"/>
                <a:gd name="T11" fmla="*/ 2147483647 h 176"/>
                <a:gd name="T12" fmla="*/ 2147483647 w 181"/>
                <a:gd name="T13" fmla="*/ 2147483647 h 176"/>
                <a:gd name="T14" fmla="*/ 2147483647 w 181"/>
                <a:gd name="T15" fmla="*/ 2147483647 h 176"/>
                <a:gd name="T16" fmla="*/ 2147483647 w 181"/>
                <a:gd name="T17" fmla="*/ 2147483647 h 176"/>
                <a:gd name="T18" fmla="*/ 2147483647 w 181"/>
                <a:gd name="T19" fmla="*/ 2147483647 h 176"/>
                <a:gd name="T20" fmla="*/ 2147483647 w 181"/>
                <a:gd name="T21" fmla="*/ 2147483647 h 176"/>
                <a:gd name="T22" fmla="*/ 2147483647 w 181"/>
                <a:gd name="T23" fmla="*/ 2147483647 h 176"/>
                <a:gd name="T24" fmla="*/ 2147483647 w 181"/>
                <a:gd name="T25" fmla="*/ 2147483647 h 176"/>
                <a:gd name="T26" fmla="*/ 2147483647 w 181"/>
                <a:gd name="T27" fmla="*/ 2147483647 h 176"/>
                <a:gd name="T28" fmla="*/ 2147483647 w 181"/>
                <a:gd name="T29" fmla="*/ 2147483647 h 176"/>
                <a:gd name="T30" fmla="*/ 2147483647 w 181"/>
                <a:gd name="T31" fmla="*/ 2147483647 h 176"/>
                <a:gd name="T32" fmla="*/ 2147483647 w 181"/>
                <a:gd name="T33" fmla="*/ 2147483647 h 176"/>
                <a:gd name="T34" fmla="*/ 2147483647 w 181"/>
                <a:gd name="T35" fmla="*/ 2147483647 h 176"/>
                <a:gd name="T36" fmla="*/ 2147483647 w 181"/>
                <a:gd name="T37" fmla="*/ 2147483647 h 176"/>
                <a:gd name="T38" fmla="*/ 2147483647 w 181"/>
                <a:gd name="T39" fmla="*/ 2147483647 h 176"/>
                <a:gd name="T40" fmla="*/ 2147483647 w 181"/>
                <a:gd name="T41" fmla="*/ 2147483647 h 176"/>
                <a:gd name="T42" fmla="*/ 2147483647 w 181"/>
                <a:gd name="T43" fmla="*/ 2147483647 h 176"/>
                <a:gd name="T44" fmla="*/ 2147483647 w 181"/>
                <a:gd name="T45" fmla="*/ 2147483647 h 176"/>
                <a:gd name="T46" fmla="*/ 2147483647 w 181"/>
                <a:gd name="T47" fmla="*/ 2147483647 h 176"/>
                <a:gd name="T48" fmla="*/ 2147483647 w 181"/>
                <a:gd name="T49" fmla="*/ 0 h 176"/>
                <a:gd name="T50" fmla="*/ 2147483647 w 181"/>
                <a:gd name="T51" fmla="*/ 2147483647 h 176"/>
                <a:gd name="T52" fmla="*/ 2147483647 w 181"/>
                <a:gd name="T53" fmla="*/ 2147483647 h 176"/>
                <a:gd name="T54" fmla="*/ 2147483647 w 181"/>
                <a:gd name="T55" fmla="*/ 2147483647 h 176"/>
                <a:gd name="T56" fmla="*/ 2147483647 w 181"/>
                <a:gd name="T57" fmla="*/ 2147483647 h 176"/>
                <a:gd name="T58" fmla="*/ 0 w 181"/>
                <a:gd name="T59" fmla="*/ 2147483647 h 176"/>
                <a:gd name="T60" fmla="*/ 2147483647 w 181"/>
                <a:gd name="T61" fmla="*/ 2147483647 h 176"/>
                <a:gd name="T62" fmla="*/ 2147483647 w 181"/>
                <a:gd name="T63" fmla="*/ 2147483647 h 176"/>
                <a:gd name="T64" fmla="*/ 2147483647 w 181"/>
                <a:gd name="T65" fmla="*/ 2147483647 h 176"/>
                <a:gd name="T66" fmla="*/ 2147483647 w 181"/>
                <a:gd name="T67" fmla="*/ 2147483647 h 176"/>
                <a:gd name="T68" fmla="*/ 2147483647 w 181"/>
                <a:gd name="T69" fmla="*/ 2147483647 h 176"/>
                <a:gd name="T70" fmla="*/ 2147483647 w 181"/>
                <a:gd name="T71" fmla="*/ 2147483647 h 176"/>
                <a:gd name="T72" fmla="*/ 2147483647 w 181"/>
                <a:gd name="T73" fmla="*/ 2147483647 h 176"/>
                <a:gd name="T74" fmla="*/ 2147483647 w 181"/>
                <a:gd name="T75" fmla="*/ 2147483647 h 176"/>
                <a:gd name="T76" fmla="*/ 2147483647 w 181"/>
                <a:gd name="T77" fmla="*/ 2147483647 h 176"/>
                <a:gd name="T78" fmla="*/ 2147483647 w 181"/>
                <a:gd name="T79" fmla="*/ 2147483647 h 176"/>
                <a:gd name="T80" fmla="*/ 2147483647 w 181"/>
                <a:gd name="T81" fmla="*/ 2147483647 h 17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1"/>
                <a:gd name="T124" fmla="*/ 0 h 176"/>
                <a:gd name="T125" fmla="*/ 181 w 181"/>
                <a:gd name="T126" fmla="*/ 176 h 17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1" h="176">
                  <a:moveTo>
                    <a:pt x="175" y="92"/>
                  </a:moveTo>
                  <a:lnTo>
                    <a:pt x="178" y="102"/>
                  </a:lnTo>
                  <a:lnTo>
                    <a:pt x="179" y="113"/>
                  </a:lnTo>
                  <a:lnTo>
                    <a:pt x="178" y="122"/>
                  </a:lnTo>
                  <a:lnTo>
                    <a:pt x="175" y="131"/>
                  </a:lnTo>
                  <a:lnTo>
                    <a:pt x="171" y="140"/>
                  </a:lnTo>
                  <a:lnTo>
                    <a:pt x="165" y="146"/>
                  </a:lnTo>
                  <a:lnTo>
                    <a:pt x="156" y="153"/>
                  </a:lnTo>
                  <a:lnTo>
                    <a:pt x="145" y="157"/>
                  </a:lnTo>
                  <a:lnTo>
                    <a:pt x="139" y="158"/>
                  </a:lnTo>
                  <a:lnTo>
                    <a:pt x="133" y="159"/>
                  </a:lnTo>
                  <a:lnTo>
                    <a:pt x="127" y="159"/>
                  </a:lnTo>
                  <a:lnTo>
                    <a:pt x="122" y="158"/>
                  </a:lnTo>
                  <a:lnTo>
                    <a:pt x="115" y="158"/>
                  </a:lnTo>
                  <a:lnTo>
                    <a:pt x="110" y="157"/>
                  </a:lnTo>
                  <a:lnTo>
                    <a:pt x="104" y="155"/>
                  </a:lnTo>
                  <a:lnTo>
                    <a:pt x="99" y="154"/>
                  </a:lnTo>
                  <a:lnTo>
                    <a:pt x="89" y="151"/>
                  </a:lnTo>
                  <a:lnTo>
                    <a:pt x="78" y="146"/>
                  </a:lnTo>
                  <a:lnTo>
                    <a:pt x="67" y="142"/>
                  </a:lnTo>
                  <a:lnTo>
                    <a:pt x="57" y="135"/>
                  </a:lnTo>
                  <a:lnTo>
                    <a:pt x="48" y="128"/>
                  </a:lnTo>
                  <a:lnTo>
                    <a:pt x="40" y="119"/>
                  </a:lnTo>
                  <a:lnTo>
                    <a:pt x="35" y="110"/>
                  </a:lnTo>
                  <a:lnTo>
                    <a:pt x="33" y="99"/>
                  </a:lnTo>
                  <a:lnTo>
                    <a:pt x="31" y="88"/>
                  </a:lnTo>
                  <a:lnTo>
                    <a:pt x="34" y="78"/>
                  </a:lnTo>
                  <a:lnTo>
                    <a:pt x="37" y="69"/>
                  </a:lnTo>
                  <a:lnTo>
                    <a:pt x="41" y="60"/>
                  </a:lnTo>
                  <a:lnTo>
                    <a:pt x="48" y="52"/>
                  </a:lnTo>
                  <a:lnTo>
                    <a:pt x="56" y="46"/>
                  </a:lnTo>
                  <a:lnTo>
                    <a:pt x="63" y="39"/>
                  </a:lnTo>
                  <a:lnTo>
                    <a:pt x="72" y="34"/>
                  </a:lnTo>
                  <a:lnTo>
                    <a:pt x="78" y="32"/>
                  </a:lnTo>
                  <a:lnTo>
                    <a:pt x="84" y="32"/>
                  </a:lnTo>
                  <a:lnTo>
                    <a:pt x="93" y="32"/>
                  </a:lnTo>
                  <a:lnTo>
                    <a:pt x="102" y="33"/>
                  </a:lnTo>
                  <a:lnTo>
                    <a:pt x="111" y="35"/>
                  </a:lnTo>
                  <a:lnTo>
                    <a:pt x="118" y="37"/>
                  </a:lnTo>
                  <a:lnTo>
                    <a:pt x="124" y="40"/>
                  </a:lnTo>
                  <a:lnTo>
                    <a:pt x="128" y="45"/>
                  </a:lnTo>
                  <a:lnTo>
                    <a:pt x="135" y="49"/>
                  </a:lnTo>
                  <a:lnTo>
                    <a:pt x="141" y="47"/>
                  </a:lnTo>
                  <a:lnTo>
                    <a:pt x="148" y="42"/>
                  </a:lnTo>
                  <a:lnTo>
                    <a:pt x="151" y="35"/>
                  </a:lnTo>
                  <a:lnTo>
                    <a:pt x="150" y="22"/>
                  </a:lnTo>
                  <a:lnTo>
                    <a:pt x="145" y="12"/>
                  </a:lnTo>
                  <a:lnTo>
                    <a:pt x="135" y="6"/>
                  </a:lnTo>
                  <a:lnTo>
                    <a:pt x="123" y="2"/>
                  </a:lnTo>
                  <a:lnTo>
                    <a:pt x="108" y="0"/>
                  </a:lnTo>
                  <a:lnTo>
                    <a:pt x="94" y="1"/>
                  </a:lnTo>
                  <a:lnTo>
                    <a:pt x="81" y="2"/>
                  </a:lnTo>
                  <a:lnTo>
                    <a:pt x="70" y="6"/>
                  </a:lnTo>
                  <a:lnTo>
                    <a:pt x="53" y="13"/>
                  </a:lnTo>
                  <a:lnTo>
                    <a:pt x="38" y="24"/>
                  </a:lnTo>
                  <a:lnTo>
                    <a:pt x="26" y="37"/>
                  </a:lnTo>
                  <a:lnTo>
                    <a:pt x="15" y="51"/>
                  </a:lnTo>
                  <a:lnTo>
                    <a:pt x="7" y="68"/>
                  </a:lnTo>
                  <a:lnTo>
                    <a:pt x="2" y="85"/>
                  </a:lnTo>
                  <a:lnTo>
                    <a:pt x="0" y="103"/>
                  </a:lnTo>
                  <a:lnTo>
                    <a:pt x="1" y="121"/>
                  </a:lnTo>
                  <a:lnTo>
                    <a:pt x="6" y="139"/>
                  </a:lnTo>
                  <a:lnTo>
                    <a:pt x="18" y="153"/>
                  </a:lnTo>
                  <a:lnTo>
                    <a:pt x="33" y="163"/>
                  </a:lnTo>
                  <a:lnTo>
                    <a:pt x="51" y="170"/>
                  </a:lnTo>
                  <a:lnTo>
                    <a:pt x="71" y="175"/>
                  </a:lnTo>
                  <a:lnTo>
                    <a:pt x="91" y="176"/>
                  </a:lnTo>
                  <a:lnTo>
                    <a:pt x="110" y="176"/>
                  </a:lnTo>
                  <a:lnTo>
                    <a:pt x="127" y="174"/>
                  </a:lnTo>
                  <a:lnTo>
                    <a:pt x="144" y="169"/>
                  </a:lnTo>
                  <a:lnTo>
                    <a:pt x="157" y="164"/>
                  </a:lnTo>
                  <a:lnTo>
                    <a:pt x="167" y="155"/>
                  </a:lnTo>
                  <a:lnTo>
                    <a:pt x="174" y="145"/>
                  </a:lnTo>
                  <a:lnTo>
                    <a:pt x="180" y="133"/>
                  </a:lnTo>
                  <a:lnTo>
                    <a:pt x="181" y="120"/>
                  </a:lnTo>
                  <a:lnTo>
                    <a:pt x="181" y="106"/>
                  </a:lnTo>
                  <a:lnTo>
                    <a:pt x="177" y="91"/>
                  </a:lnTo>
                  <a:lnTo>
                    <a:pt x="175" y="9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3" name="Freeform 27"/>
            <p:cNvSpPr>
              <a:spLocks/>
            </p:cNvSpPr>
            <p:nvPr/>
          </p:nvSpPr>
          <p:spPr bwMode="auto">
            <a:xfrm>
              <a:off x="4582" y="10011"/>
              <a:ext cx="862" cy="2247"/>
            </a:xfrm>
            <a:custGeom>
              <a:avLst/>
              <a:gdLst>
                <a:gd name="T0" fmla="*/ 0 w 351"/>
                <a:gd name="T1" fmla="*/ 1998721490 h 913"/>
                <a:gd name="T2" fmla="*/ 2147483647 w 351"/>
                <a:gd name="T3" fmla="*/ 2147483647 h 913"/>
                <a:gd name="T4" fmla="*/ 2147483647 w 351"/>
                <a:gd name="T5" fmla="*/ 2147483647 h 913"/>
                <a:gd name="T6" fmla="*/ 2147483647 w 351"/>
                <a:gd name="T7" fmla="*/ 2147483647 h 913"/>
                <a:gd name="T8" fmla="*/ 2147483647 w 351"/>
                <a:gd name="T9" fmla="*/ 2147483647 h 913"/>
                <a:gd name="T10" fmla="*/ 2147483647 w 351"/>
                <a:gd name="T11" fmla="*/ 2147483647 h 913"/>
                <a:gd name="T12" fmla="*/ 2147483647 w 351"/>
                <a:gd name="T13" fmla="*/ 2147483647 h 913"/>
                <a:gd name="T14" fmla="*/ 2147483647 w 351"/>
                <a:gd name="T15" fmla="*/ 2147483647 h 913"/>
                <a:gd name="T16" fmla="*/ 2147483647 w 351"/>
                <a:gd name="T17" fmla="*/ 2147483647 h 913"/>
                <a:gd name="T18" fmla="*/ 2147483647 w 351"/>
                <a:gd name="T19" fmla="*/ 2147483647 h 913"/>
                <a:gd name="T20" fmla="*/ 2147483647 w 351"/>
                <a:gd name="T21" fmla="*/ 2147483647 h 913"/>
                <a:gd name="T22" fmla="*/ 2147483647 w 351"/>
                <a:gd name="T23" fmla="*/ 2147483647 h 913"/>
                <a:gd name="T24" fmla="*/ 2147483647 w 351"/>
                <a:gd name="T25" fmla="*/ 2147483647 h 913"/>
                <a:gd name="T26" fmla="*/ 2147483647 w 351"/>
                <a:gd name="T27" fmla="*/ 2147483647 h 913"/>
                <a:gd name="T28" fmla="*/ 2147483647 w 351"/>
                <a:gd name="T29" fmla="*/ 2147483647 h 913"/>
                <a:gd name="T30" fmla="*/ 2147483647 w 351"/>
                <a:gd name="T31" fmla="*/ 2147483647 h 913"/>
                <a:gd name="T32" fmla="*/ 2147483647 w 351"/>
                <a:gd name="T33" fmla="*/ 2147483647 h 913"/>
                <a:gd name="T34" fmla="*/ 2147483647 w 351"/>
                <a:gd name="T35" fmla="*/ 2147483647 h 913"/>
                <a:gd name="T36" fmla="*/ 2147483647 w 351"/>
                <a:gd name="T37" fmla="*/ 2147483647 h 913"/>
                <a:gd name="T38" fmla="*/ 2147483647 w 351"/>
                <a:gd name="T39" fmla="*/ 2147483647 h 913"/>
                <a:gd name="T40" fmla="*/ 2147483647 w 351"/>
                <a:gd name="T41" fmla="*/ 2147483647 h 913"/>
                <a:gd name="T42" fmla="*/ 2147483647 w 351"/>
                <a:gd name="T43" fmla="*/ 2147483647 h 913"/>
                <a:gd name="T44" fmla="*/ 2147483647 w 351"/>
                <a:gd name="T45" fmla="*/ 2147483647 h 913"/>
                <a:gd name="T46" fmla="*/ 2147483647 w 351"/>
                <a:gd name="T47" fmla="*/ 2147483647 h 913"/>
                <a:gd name="T48" fmla="*/ 2147483647 w 351"/>
                <a:gd name="T49" fmla="*/ 2147483647 h 913"/>
                <a:gd name="T50" fmla="*/ 2147483647 w 351"/>
                <a:gd name="T51" fmla="*/ 2147483647 h 913"/>
                <a:gd name="T52" fmla="*/ 2147483647 w 351"/>
                <a:gd name="T53" fmla="*/ 2147483647 h 913"/>
                <a:gd name="T54" fmla="*/ 2147483647 w 351"/>
                <a:gd name="T55" fmla="*/ 2147483647 h 913"/>
                <a:gd name="T56" fmla="*/ 2147483647 w 351"/>
                <a:gd name="T57" fmla="*/ 2147483647 h 913"/>
                <a:gd name="T58" fmla="*/ 2147483647 w 351"/>
                <a:gd name="T59" fmla="*/ 2147483647 h 913"/>
                <a:gd name="T60" fmla="*/ 2147483647 w 351"/>
                <a:gd name="T61" fmla="*/ 2147483647 h 913"/>
                <a:gd name="T62" fmla="*/ 2147483647 w 351"/>
                <a:gd name="T63" fmla="*/ 2147483647 h 913"/>
                <a:gd name="T64" fmla="*/ 2147483647 w 351"/>
                <a:gd name="T65" fmla="*/ 2147483647 h 913"/>
                <a:gd name="T66" fmla="*/ 2147483647 w 351"/>
                <a:gd name="T67" fmla="*/ 2147483647 h 913"/>
                <a:gd name="T68" fmla="*/ 2147483647 w 351"/>
                <a:gd name="T69" fmla="*/ 2147483647 h 913"/>
                <a:gd name="T70" fmla="*/ 2147483647 w 351"/>
                <a:gd name="T71" fmla="*/ 2147483647 h 913"/>
                <a:gd name="T72" fmla="*/ 2147483647 w 351"/>
                <a:gd name="T73" fmla="*/ 2147483647 h 913"/>
                <a:gd name="T74" fmla="*/ 2147483647 w 351"/>
                <a:gd name="T75" fmla="*/ 2147483647 h 913"/>
                <a:gd name="T76" fmla="*/ 2147483647 w 351"/>
                <a:gd name="T77" fmla="*/ 2147483647 h 913"/>
                <a:gd name="T78" fmla="*/ 2147483647 w 351"/>
                <a:gd name="T79" fmla="*/ 2147483647 h 913"/>
                <a:gd name="T80" fmla="*/ 2147483647 w 351"/>
                <a:gd name="T81" fmla="*/ 2147483647 h 913"/>
                <a:gd name="T82" fmla="*/ 2147483647 w 351"/>
                <a:gd name="T83" fmla="*/ 2147483647 h 913"/>
                <a:gd name="T84" fmla="*/ 2147483647 w 351"/>
                <a:gd name="T85" fmla="*/ 2147483647 h 913"/>
                <a:gd name="T86" fmla="*/ 2147483647 w 351"/>
                <a:gd name="T87" fmla="*/ 2147483647 h 913"/>
                <a:gd name="T88" fmla="*/ 2147483647 w 351"/>
                <a:gd name="T89" fmla="*/ 2147483647 h 913"/>
                <a:gd name="T90" fmla="*/ 2147483647 w 351"/>
                <a:gd name="T91" fmla="*/ 2147483647 h 913"/>
                <a:gd name="T92" fmla="*/ 2147483647 w 351"/>
                <a:gd name="T93" fmla="*/ 2147483647 h 913"/>
                <a:gd name="T94" fmla="*/ 2147483647 w 351"/>
                <a:gd name="T95" fmla="*/ 2147483647 h 913"/>
                <a:gd name="T96" fmla="*/ 2147483647 w 351"/>
                <a:gd name="T97" fmla="*/ 2147483647 h 913"/>
                <a:gd name="T98" fmla="*/ 2147483647 w 351"/>
                <a:gd name="T99" fmla="*/ 2147483647 h 913"/>
                <a:gd name="T100" fmla="*/ 2147483647 w 351"/>
                <a:gd name="T101" fmla="*/ 2147483647 h 913"/>
                <a:gd name="T102" fmla="*/ 2147483647 w 351"/>
                <a:gd name="T103" fmla="*/ 2147483647 h 913"/>
                <a:gd name="T104" fmla="*/ 1836282745 w 351"/>
                <a:gd name="T105" fmla="*/ 0 h 913"/>
                <a:gd name="T106" fmla="*/ 1836282745 w 351"/>
                <a:gd name="T107" fmla="*/ 0 h 913"/>
                <a:gd name="T108" fmla="*/ 1836282745 w 351"/>
                <a:gd name="T109" fmla="*/ 0 h 913"/>
                <a:gd name="T110" fmla="*/ 0 w 351"/>
                <a:gd name="T111" fmla="*/ 1998721490 h 913"/>
                <a:gd name="T112" fmla="*/ 0 w 351"/>
                <a:gd name="T113" fmla="*/ 1998721490 h 913"/>
                <a:gd name="T114" fmla="*/ 0 w 351"/>
                <a:gd name="T115" fmla="*/ 1998721490 h 91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51"/>
                <a:gd name="T175" fmla="*/ 0 h 913"/>
                <a:gd name="T176" fmla="*/ 351 w 351"/>
                <a:gd name="T177" fmla="*/ 913 h 91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51" h="913">
                  <a:moveTo>
                    <a:pt x="0" y="1"/>
                  </a:moveTo>
                  <a:lnTo>
                    <a:pt x="20" y="24"/>
                  </a:lnTo>
                  <a:lnTo>
                    <a:pt x="37" y="48"/>
                  </a:lnTo>
                  <a:lnTo>
                    <a:pt x="55" y="73"/>
                  </a:lnTo>
                  <a:lnTo>
                    <a:pt x="70" y="99"/>
                  </a:lnTo>
                  <a:lnTo>
                    <a:pt x="86" y="125"/>
                  </a:lnTo>
                  <a:lnTo>
                    <a:pt x="100" y="151"/>
                  </a:lnTo>
                  <a:lnTo>
                    <a:pt x="113" y="180"/>
                  </a:lnTo>
                  <a:lnTo>
                    <a:pt x="125" y="207"/>
                  </a:lnTo>
                  <a:lnTo>
                    <a:pt x="137" y="235"/>
                  </a:lnTo>
                  <a:lnTo>
                    <a:pt x="149" y="264"/>
                  </a:lnTo>
                  <a:lnTo>
                    <a:pt x="160" y="292"/>
                  </a:lnTo>
                  <a:lnTo>
                    <a:pt x="170" y="321"/>
                  </a:lnTo>
                  <a:lnTo>
                    <a:pt x="181" y="349"/>
                  </a:lnTo>
                  <a:lnTo>
                    <a:pt x="191" y="377"/>
                  </a:lnTo>
                  <a:lnTo>
                    <a:pt x="201" y="406"/>
                  </a:lnTo>
                  <a:lnTo>
                    <a:pt x="211" y="433"/>
                  </a:lnTo>
                  <a:lnTo>
                    <a:pt x="231" y="491"/>
                  </a:lnTo>
                  <a:lnTo>
                    <a:pt x="249" y="550"/>
                  </a:lnTo>
                  <a:lnTo>
                    <a:pt x="266" y="609"/>
                  </a:lnTo>
                  <a:lnTo>
                    <a:pt x="281" y="668"/>
                  </a:lnTo>
                  <a:lnTo>
                    <a:pt x="294" y="728"/>
                  </a:lnTo>
                  <a:lnTo>
                    <a:pt x="307" y="788"/>
                  </a:lnTo>
                  <a:lnTo>
                    <a:pt x="319" y="849"/>
                  </a:lnTo>
                  <a:lnTo>
                    <a:pt x="329" y="909"/>
                  </a:lnTo>
                  <a:lnTo>
                    <a:pt x="333" y="913"/>
                  </a:lnTo>
                  <a:lnTo>
                    <a:pt x="340" y="910"/>
                  </a:lnTo>
                  <a:lnTo>
                    <a:pt x="347" y="905"/>
                  </a:lnTo>
                  <a:lnTo>
                    <a:pt x="351" y="898"/>
                  </a:lnTo>
                  <a:lnTo>
                    <a:pt x="347" y="836"/>
                  </a:lnTo>
                  <a:lnTo>
                    <a:pt x="340" y="774"/>
                  </a:lnTo>
                  <a:lnTo>
                    <a:pt x="330" y="713"/>
                  </a:lnTo>
                  <a:lnTo>
                    <a:pt x="318" y="651"/>
                  </a:lnTo>
                  <a:lnTo>
                    <a:pt x="302" y="591"/>
                  </a:lnTo>
                  <a:lnTo>
                    <a:pt x="285" y="532"/>
                  </a:lnTo>
                  <a:lnTo>
                    <a:pt x="265" y="473"/>
                  </a:lnTo>
                  <a:lnTo>
                    <a:pt x="243" y="414"/>
                  </a:lnTo>
                  <a:lnTo>
                    <a:pt x="232" y="387"/>
                  </a:lnTo>
                  <a:lnTo>
                    <a:pt x="221" y="360"/>
                  </a:lnTo>
                  <a:lnTo>
                    <a:pt x="210" y="333"/>
                  </a:lnTo>
                  <a:lnTo>
                    <a:pt x="198" y="304"/>
                  </a:lnTo>
                  <a:lnTo>
                    <a:pt x="185" y="277"/>
                  </a:lnTo>
                  <a:lnTo>
                    <a:pt x="171" y="248"/>
                  </a:lnTo>
                  <a:lnTo>
                    <a:pt x="158" y="221"/>
                  </a:lnTo>
                  <a:lnTo>
                    <a:pt x="144" y="194"/>
                  </a:lnTo>
                  <a:lnTo>
                    <a:pt x="128" y="168"/>
                  </a:lnTo>
                  <a:lnTo>
                    <a:pt x="113" y="141"/>
                  </a:lnTo>
                  <a:lnTo>
                    <a:pt x="97" y="115"/>
                  </a:lnTo>
                  <a:lnTo>
                    <a:pt x="79" y="90"/>
                  </a:lnTo>
                  <a:lnTo>
                    <a:pt x="61" y="66"/>
                  </a:lnTo>
                  <a:lnTo>
                    <a:pt x="42" y="43"/>
                  </a:lnTo>
                  <a:lnTo>
                    <a:pt x="22" y="20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4" name="Freeform 28"/>
            <p:cNvSpPr>
              <a:spLocks/>
            </p:cNvSpPr>
            <p:nvPr/>
          </p:nvSpPr>
          <p:spPr bwMode="auto">
            <a:xfrm>
              <a:off x="4840" y="10158"/>
              <a:ext cx="375" cy="582"/>
            </a:xfrm>
            <a:custGeom>
              <a:avLst/>
              <a:gdLst>
                <a:gd name="T0" fmla="*/ 2147483647 w 153"/>
                <a:gd name="T1" fmla="*/ 0 h 237"/>
                <a:gd name="T2" fmla="*/ 2147483647 w 153"/>
                <a:gd name="T3" fmla="*/ 2147483647 h 237"/>
                <a:gd name="T4" fmla="*/ 2147483647 w 153"/>
                <a:gd name="T5" fmla="*/ 2147483647 h 237"/>
                <a:gd name="T6" fmla="*/ 2147483647 w 153"/>
                <a:gd name="T7" fmla="*/ 2147483647 h 237"/>
                <a:gd name="T8" fmla="*/ 2147483647 w 153"/>
                <a:gd name="T9" fmla="*/ 2147483647 h 237"/>
                <a:gd name="T10" fmla="*/ 2147483647 w 153"/>
                <a:gd name="T11" fmla="*/ 2147483647 h 237"/>
                <a:gd name="T12" fmla="*/ 2147483647 w 153"/>
                <a:gd name="T13" fmla="*/ 2147483647 h 237"/>
                <a:gd name="T14" fmla="*/ 2147483647 w 153"/>
                <a:gd name="T15" fmla="*/ 2147483647 h 237"/>
                <a:gd name="T16" fmla="*/ 2147483647 w 153"/>
                <a:gd name="T17" fmla="*/ 2147483647 h 237"/>
                <a:gd name="T18" fmla="*/ 2147483647 w 153"/>
                <a:gd name="T19" fmla="*/ 2147483647 h 237"/>
                <a:gd name="T20" fmla="*/ 2147483647 w 153"/>
                <a:gd name="T21" fmla="*/ 2147483647 h 237"/>
                <a:gd name="T22" fmla="*/ 2147483647 w 153"/>
                <a:gd name="T23" fmla="*/ 2147483647 h 237"/>
                <a:gd name="T24" fmla="*/ 2147483647 w 153"/>
                <a:gd name="T25" fmla="*/ 2147483647 h 237"/>
                <a:gd name="T26" fmla="*/ 2147483647 w 153"/>
                <a:gd name="T27" fmla="*/ 2147483647 h 237"/>
                <a:gd name="T28" fmla="*/ 2147483647 w 153"/>
                <a:gd name="T29" fmla="*/ 2147483647 h 237"/>
                <a:gd name="T30" fmla="*/ 2147483647 w 153"/>
                <a:gd name="T31" fmla="*/ 2147483647 h 237"/>
                <a:gd name="T32" fmla="*/ 2147483647 w 153"/>
                <a:gd name="T33" fmla="*/ 2147483647 h 237"/>
                <a:gd name="T34" fmla="*/ 2147483647 w 153"/>
                <a:gd name="T35" fmla="*/ 2147483647 h 237"/>
                <a:gd name="T36" fmla="*/ 2147483647 w 153"/>
                <a:gd name="T37" fmla="*/ 2147483647 h 237"/>
                <a:gd name="T38" fmla="*/ 2147483647 w 153"/>
                <a:gd name="T39" fmla="*/ 2147483647 h 237"/>
                <a:gd name="T40" fmla="*/ 2147483647 w 153"/>
                <a:gd name="T41" fmla="*/ 2147483647 h 237"/>
                <a:gd name="T42" fmla="*/ 2147483647 w 153"/>
                <a:gd name="T43" fmla="*/ 2147483647 h 237"/>
                <a:gd name="T44" fmla="*/ 2147483647 w 153"/>
                <a:gd name="T45" fmla="*/ 2147483647 h 237"/>
                <a:gd name="T46" fmla="*/ 2147483647 w 153"/>
                <a:gd name="T47" fmla="*/ 2147483647 h 237"/>
                <a:gd name="T48" fmla="*/ 0 w 153"/>
                <a:gd name="T49" fmla="*/ 2147483647 h 237"/>
                <a:gd name="T50" fmla="*/ 2147483647 w 153"/>
                <a:gd name="T51" fmla="*/ 2147483647 h 237"/>
                <a:gd name="T52" fmla="*/ 2147483647 w 153"/>
                <a:gd name="T53" fmla="*/ 2147483647 h 237"/>
                <a:gd name="T54" fmla="*/ 2147483647 w 153"/>
                <a:gd name="T55" fmla="*/ 2147483647 h 237"/>
                <a:gd name="T56" fmla="*/ 2147483647 w 153"/>
                <a:gd name="T57" fmla="*/ 2147483647 h 237"/>
                <a:gd name="T58" fmla="*/ 2147483647 w 153"/>
                <a:gd name="T59" fmla="*/ 2147483647 h 237"/>
                <a:gd name="T60" fmla="*/ 2147483647 w 153"/>
                <a:gd name="T61" fmla="*/ 2147483647 h 237"/>
                <a:gd name="T62" fmla="*/ 2147483647 w 153"/>
                <a:gd name="T63" fmla="*/ 2147483647 h 237"/>
                <a:gd name="T64" fmla="*/ 2147483647 w 153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3"/>
                <a:gd name="T100" fmla="*/ 0 h 237"/>
                <a:gd name="T101" fmla="*/ 153 w 153"/>
                <a:gd name="T102" fmla="*/ 237 h 2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3" h="237">
                  <a:moveTo>
                    <a:pt x="107" y="0"/>
                  </a:moveTo>
                  <a:lnTo>
                    <a:pt x="107" y="5"/>
                  </a:lnTo>
                  <a:lnTo>
                    <a:pt x="109" y="18"/>
                  </a:lnTo>
                  <a:lnTo>
                    <a:pt x="112" y="39"/>
                  </a:lnTo>
                  <a:lnTo>
                    <a:pt x="116" y="65"/>
                  </a:lnTo>
                  <a:lnTo>
                    <a:pt x="121" y="94"/>
                  </a:lnTo>
                  <a:lnTo>
                    <a:pt x="129" y="124"/>
                  </a:lnTo>
                  <a:lnTo>
                    <a:pt x="140" y="155"/>
                  </a:lnTo>
                  <a:lnTo>
                    <a:pt x="153" y="182"/>
                  </a:lnTo>
                  <a:lnTo>
                    <a:pt x="151" y="183"/>
                  </a:lnTo>
                  <a:lnTo>
                    <a:pt x="147" y="185"/>
                  </a:lnTo>
                  <a:lnTo>
                    <a:pt x="139" y="188"/>
                  </a:lnTo>
                  <a:lnTo>
                    <a:pt x="130" y="194"/>
                  </a:lnTo>
                  <a:lnTo>
                    <a:pt x="120" y="202"/>
                  </a:lnTo>
                  <a:lnTo>
                    <a:pt x="109" y="211"/>
                  </a:lnTo>
                  <a:lnTo>
                    <a:pt x="97" y="223"/>
                  </a:lnTo>
                  <a:lnTo>
                    <a:pt x="87" y="237"/>
                  </a:lnTo>
                  <a:lnTo>
                    <a:pt x="84" y="229"/>
                  </a:lnTo>
                  <a:lnTo>
                    <a:pt x="74" y="207"/>
                  </a:lnTo>
                  <a:lnTo>
                    <a:pt x="60" y="178"/>
                  </a:lnTo>
                  <a:lnTo>
                    <a:pt x="44" y="144"/>
                  </a:lnTo>
                  <a:lnTo>
                    <a:pt x="28" y="111"/>
                  </a:lnTo>
                  <a:lnTo>
                    <a:pt x="14" y="84"/>
                  </a:lnTo>
                  <a:lnTo>
                    <a:pt x="4" y="67"/>
                  </a:lnTo>
                  <a:lnTo>
                    <a:pt x="0" y="65"/>
                  </a:lnTo>
                  <a:lnTo>
                    <a:pt x="3" y="68"/>
                  </a:lnTo>
                  <a:lnTo>
                    <a:pt x="10" y="65"/>
                  </a:lnTo>
                  <a:lnTo>
                    <a:pt x="22" y="56"/>
                  </a:lnTo>
                  <a:lnTo>
                    <a:pt x="37" y="44"/>
                  </a:lnTo>
                  <a:lnTo>
                    <a:pt x="53" y="31"/>
                  </a:lnTo>
                  <a:lnTo>
                    <a:pt x="71" y="18"/>
                  </a:lnTo>
                  <a:lnTo>
                    <a:pt x="90" y="7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5" name="Freeform 29"/>
            <p:cNvSpPr>
              <a:spLocks/>
            </p:cNvSpPr>
            <p:nvPr/>
          </p:nvSpPr>
          <p:spPr bwMode="auto">
            <a:xfrm>
              <a:off x="5208" y="11086"/>
              <a:ext cx="376" cy="730"/>
            </a:xfrm>
            <a:custGeom>
              <a:avLst/>
              <a:gdLst>
                <a:gd name="T0" fmla="*/ 2147483647 w 153"/>
                <a:gd name="T1" fmla="*/ 0 h 297"/>
                <a:gd name="T2" fmla="*/ 2147483647 w 153"/>
                <a:gd name="T3" fmla="*/ 2147483647 h 297"/>
                <a:gd name="T4" fmla="*/ 2147483647 w 153"/>
                <a:gd name="T5" fmla="*/ 2147483647 h 297"/>
                <a:gd name="T6" fmla="*/ 2147483647 w 153"/>
                <a:gd name="T7" fmla="*/ 2147483647 h 297"/>
                <a:gd name="T8" fmla="*/ 2147483647 w 153"/>
                <a:gd name="T9" fmla="*/ 2147483647 h 297"/>
                <a:gd name="T10" fmla="*/ 2147483647 w 153"/>
                <a:gd name="T11" fmla="*/ 2147483647 h 297"/>
                <a:gd name="T12" fmla="*/ 2147483647 w 153"/>
                <a:gd name="T13" fmla="*/ 2147483647 h 297"/>
                <a:gd name="T14" fmla="*/ 2147483647 w 153"/>
                <a:gd name="T15" fmla="*/ 2147483647 h 297"/>
                <a:gd name="T16" fmla="*/ 2147483647 w 153"/>
                <a:gd name="T17" fmla="*/ 2147483647 h 297"/>
                <a:gd name="T18" fmla="*/ 2147483647 w 153"/>
                <a:gd name="T19" fmla="*/ 2147483647 h 297"/>
                <a:gd name="T20" fmla="*/ 2147483647 w 153"/>
                <a:gd name="T21" fmla="*/ 2147483647 h 297"/>
                <a:gd name="T22" fmla="*/ 2147483647 w 153"/>
                <a:gd name="T23" fmla="*/ 2147483647 h 297"/>
                <a:gd name="T24" fmla="*/ 2147483647 w 153"/>
                <a:gd name="T25" fmla="*/ 2147483647 h 297"/>
                <a:gd name="T26" fmla="*/ 2147483647 w 153"/>
                <a:gd name="T27" fmla="*/ 2147483647 h 297"/>
                <a:gd name="T28" fmla="*/ 2147483647 w 153"/>
                <a:gd name="T29" fmla="*/ 2147483647 h 297"/>
                <a:gd name="T30" fmla="*/ 2147483647 w 153"/>
                <a:gd name="T31" fmla="*/ 2147483647 h 297"/>
                <a:gd name="T32" fmla="*/ 2147483647 w 153"/>
                <a:gd name="T33" fmla="*/ 2147483647 h 297"/>
                <a:gd name="T34" fmla="*/ 2147483647 w 153"/>
                <a:gd name="T35" fmla="*/ 2147483647 h 297"/>
                <a:gd name="T36" fmla="*/ 2147483647 w 153"/>
                <a:gd name="T37" fmla="*/ 2147483647 h 297"/>
                <a:gd name="T38" fmla="*/ 2147483647 w 153"/>
                <a:gd name="T39" fmla="*/ 2147483647 h 297"/>
                <a:gd name="T40" fmla="*/ 2147483647 w 153"/>
                <a:gd name="T41" fmla="*/ 2147483647 h 297"/>
                <a:gd name="T42" fmla="*/ 2147483647 w 153"/>
                <a:gd name="T43" fmla="*/ 2147483647 h 297"/>
                <a:gd name="T44" fmla="*/ 2147483647 w 153"/>
                <a:gd name="T45" fmla="*/ 2147483647 h 297"/>
                <a:gd name="T46" fmla="*/ 2147483647 w 153"/>
                <a:gd name="T47" fmla="*/ 2147483647 h 297"/>
                <a:gd name="T48" fmla="*/ 0 w 153"/>
                <a:gd name="T49" fmla="*/ 2147483647 h 297"/>
                <a:gd name="T50" fmla="*/ 1861804829 w 153"/>
                <a:gd name="T51" fmla="*/ 2147483647 h 297"/>
                <a:gd name="T52" fmla="*/ 2147483647 w 153"/>
                <a:gd name="T53" fmla="*/ 2147483647 h 297"/>
                <a:gd name="T54" fmla="*/ 2147483647 w 153"/>
                <a:gd name="T55" fmla="*/ 2147483647 h 297"/>
                <a:gd name="T56" fmla="*/ 2147483647 w 153"/>
                <a:gd name="T57" fmla="*/ 2147483647 h 297"/>
                <a:gd name="T58" fmla="*/ 2147483647 w 153"/>
                <a:gd name="T59" fmla="*/ 2147483647 h 297"/>
                <a:gd name="T60" fmla="*/ 2147483647 w 153"/>
                <a:gd name="T61" fmla="*/ 2147483647 h 297"/>
                <a:gd name="T62" fmla="*/ 2147483647 w 153"/>
                <a:gd name="T63" fmla="*/ 2147483647 h 297"/>
                <a:gd name="T64" fmla="*/ 2147483647 w 153"/>
                <a:gd name="T65" fmla="*/ 0 h 29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3"/>
                <a:gd name="T100" fmla="*/ 0 h 297"/>
                <a:gd name="T101" fmla="*/ 153 w 153"/>
                <a:gd name="T102" fmla="*/ 297 h 29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3" h="297">
                  <a:moveTo>
                    <a:pt x="69" y="0"/>
                  </a:moveTo>
                  <a:lnTo>
                    <a:pt x="71" y="6"/>
                  </a:lnTo>
                  <a:lnTo>
                    <a:pt x="77" y="20"/>
                  </a:lnTo>
                  <a:lnTo>
                    <a:pt x="85" y="41"/>
                  </a:lnTo>
                  <a:lnTo>
                    <a:pt x="96" y="67"/>
                  </a:lnTo>
                  <a:lnTo>
                    <a:pt x="108" y="96"/>
                  </a:lnTo>
                  <a:lnTo>
                    <a:pt x="122" y="126"/>
                  </a:lnTo>
                  <a:lnTo>
                    <a:pt x="137" y="155"/>
                  </a:lnTo>
                  <a:lnTo>
                    <a:pt x="153" y="181"/>
                  </a:lnTo>
                  <a:lnTo>
                    <a:pt x="151" y="183"/>
                  </a:lnTo>
                  <a:lnTo>
                    <a:pt x="145" y="189"/>
                  </a:lnTo>
                  <a:lnTo>
                    <a:pt x="135" y="200"/>
                  </a:lnTo>
                  <a:lnTo>
                    <a:pt x="124" y="214"/>
                  </a:lnTo>
                  <a:lnTo>
                    <a:pt x="112" y="231"/>
                  </a:lnTo>
                  <a:lnTo>
                    <a:pt x="99" y="252"/>
                  </a:lnTo>
                  <a:lnTo>
                    <a:pt x="86" y="273"/>
                  </a:lnTo>
                  <a:lnTo>
                    <a:pt x="74" y="297"/>
                  </a:lnTo>
                  <a:lnTo>
                    <a:pt x="71" y="291"/>
                  </a:lnTo>
                  <a:lnTo>
                    <a:pt x="67" y="273"/>
                  </a:lnTo>
                  <a:lnTo>
                    <a:pt x="58" y="246"/>
                  </a:lnTo>
                  <a:lnTo>
                    <a:pt x="48" y="212"/>
                  </a:lnTo>
                  <a:lnTo>
                    <a:pt x="37" y="175"/>
                  </a:lnTo>
                  <a:lnTo>
                    <a:pt x="25" y="136"/>
                  </a:lnTo>
                  <a:lnTo>
                    <a:pt x="12" y="98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5" y="54"/>
                  </a:lnTo>
                  <a:lnTo>
                    <a:pt x="13" y="46"/>
                  </a:lnTo>
                  <a:lnTo>
                    <a:pt x="22" y="35"/>
                  </a:lnTo>
                  <a:lnTo>
                    <a:pt x="32" y="24"/>
                  </a:lnTo>
                  <a:lnTo>
                    <a:pt x="44" y="15"/>
                  </a:lnTo>
                  <a:lnTo>
                    <a:pt x="56" y="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6" name="Freeform 30"/>
            <p:cNvSpPr>
              <a:spLocks/>
            </p:cNvSpPr>
            <p:nvPr/>
          </p:nvSpPr>
          <p:spPr bwMode="auto">
            <a:xfrm>
              <a:off x="5252" y="10409"/>
              <a:ext cx="560" cy="604"/>
            </a:xfrm>
            <a:custGeom>
              <a:avLst/>
              <a:gdLst>
                <a:gd name="T0" fmla="*/ 2147483647 w 228"/>
                <a:gd name="T1" fmla="*/ 0 h 245"/>
                <a:gd name="T2" fmla="*/ 2147483647 w 228"/>
                <a:gd name="T3" fmla="*/ 2147483647 h 245"/>
                <a:gd name="T4" fmla="*/ 2147483647 w 228"/>
                <a:gd name="T5" fmla="*/ 2147483647 h 245"/>
                <a:gd name="T6" fmla="*/ 2147483647 w 228"/>
                <a:gd name="T7" fmla="*/ 2147483647 h 245"/>
                <a:gd name="T8" fmla="*/ 2147483647 w 228"/>
                <a:gd name="T9" fmla="*/ 2147483647 h 245"/>
                <a:gd name="T10" fmla="*/ 2147483647 w 228"/>
                <a:gd name="T11" fmla="*/ 2147483647 h 245"/>
                <a:gd name="T12" fmla="*/ 2147483647 w 228"/>
                <a:gd name="T13" fmla="*/ 2147483647 h 245"/>
                <a:gd name="T14" fmla="*/ 2147483647 w 228"/>
                <a:gd name="T15" fmla="*/ 2147483647 h 245"/>
                <a:gd name="T16" fmla="*/ 2147483647 w 228"/>
                <a:gd name="T17" fmla="*/ 2147483647 h 245"/>
                <a:gd name="T18" fmla="*/ 2147483647 w 228"/>
                <a:gd name="T19" fmla="*/ 2147483647 h 245"/>
                <a:gd name="T20" fmla="*/ 2147483647 w 228"/>
                <a:gd name="T21" fmla="*/ 2147483647 h 245"/>
                <a:gd name="T22" fmla="*/ 2147483647 w 228"/>
                <a:gd name="T23" fmla="*/ 2147483647 h 245"/>
                <a:gd name="T24" fmla="*/ 2147483647 w 228"/>
                <a:gd name="T25" fmla="*/ 2147483647 h 245"/>
                <a:gd name="T26" fmla="*/ 2147483647 w 228"/>
                <a:gd name="T27" fmla="*/ 2147483647 h 245"/>
                <a:gd name="T28" fmla="*/ 2147483647 w 228"/>
                <a:gd name="T29" fmla="*/ 2147483647 h 245"/>
                <a:gd name="T30" fmla="*/ 2147483647 w 228"/>
                <a:gd name="T31" fmla="*/ 2147483647 h 245"/>
                <a:gd name="T32" fmla="*/ 2147483647 w 228"/>
                <a:gd name="T33" fmla="*/ 2147483647 h 245"/>
                <a:gd name="T34" fmla="*/ 2147483647 w 228"/>
                <a:gd name="T35" fmla="*/ 2147483647 h 245"/>
                <a:gd name="T36" fmla="*/ 2147483647 w 228"/>
                <a:gd name="T37" fmla="*/ 2147483647 h 245"/>
                <a:gd name="T38" fmla="*/ 2147483647 w 228"/>
                <a:gd name="T39" fmla="*/ 2147483647 h 245"/>
                <a:gd name="T40" fmla="*/ 2147483647 w 228"/>
                <a:gd name="T41" fmla="*/ 2147483647 h 245"/>
                <a:gd name="T42" fmla="*/ 2147483647 w 228"/>
                <a:gd name="T43" fmla="*/ 2147483647 h 245"/>
                <a:gd name="T44" fmla="*/ 2147483647 w 228"/>
                <a:gd name="T45" fmla="*/ 2147483647 h 245"/>
                <a:gd name="T46" fmla="*/ 2147483647 w 228"/>
                <a:gd name="T47" fmla="*/ 2147483647 h 245"/>
                <a:gd name="T48" fmla="*/ 0 w 228"/>
                <a:gd name="T49" fmla="*/ 2147483647 h 245"/>
                <a:gd name="T50" fmla="*/ 1839654761 w 228"/>
                <a:gd name="T51" fmla="*/ 2147483647 h 245"/>
                <a:gd name="T52" fmla="*/ 2147483647 w 228"/>
                <a:gd name="T53" fmla="*/ 2147483647 h 245"/>
                <a:gd name="T54" fmla="*/ 2147483647 w 228"/>
                <a:gd name="T55" fmla="*/ 2147483647 h 245"/>
                <a:gd name="T56" fmla="*/ 2147483647 w 228"/>
                <a:gd name="T57" fmla="*/ 2147483647 h 245"/>
                <a:gd name="T58" fmla="*/ 2147483647 w 228"/>
                <a:gd name="T59" fmla="*/ 2147483647 h 245"/>
                <a:gd name="T60" fmla="*/ 2147483647 w 228"/>
                <a:gd name="T61" fmla="*/ 2147483647 h 245"/>
                <a:gd name="T62" fmla="*/ 2147483647 w 228"/>
                <a:gd name="T63" fmla="*/ 2147483647 h 245"/>
                <a:gd name="T64" fmla="*/ 2147483647 w 228"/>
                <a:gd name="T65" fmla="*/ 2147483647 h 245"/>
                <a:gd name="T66" fmla="*/ 2147483647 w 228"/>
                <a:gd name="T67" fmla="*/ 2147483647 h 245"/>
                <a:gd name="T68" fmla="*/ 2147483647 w 228"/>
                <a:gd name="T69" fmla="*/ 2147483647 h 245"/>
                <a:gd name="T70" fmla="*/ 2147483647 w 228"/>
                <a:gd name="T71" fmla="*/ 2147483647 h 245"/>
                <a:gd name="T72" fmla="*/ 2147483647 w 228"/>
                <a:gd name="T73" fmla="*/ 2147483647 h 245"/>
                <a:gd name="T74" fmla="*/ 2147483647 w 228"/>
                <a:gd name="T75" fmla="*/ 2147483647 h 245"/>
                <a:gd name="T76" fmla="*/ 2147483647 w 228"/>
                <a:gd name="T77" fmla="*/ 2147483647 h 245"/>
                <a:gd name="T78" fmla="*/ 2147483647 w 228"/>
                <a:gd name="T79" fmla="*/ 2147483647 h 245"/>
                <a:gd name="T80" fmla="*/ 2147483647 w 228"/>
                <a:gd name="T81" fmla="*/ 0 h 24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28"/>
                <a:gd name="T124" fmla="*/ 0 h 245"/>
                <a:gd name="T125" fmla="*/ 228 w 228"/>
                <a:gd name="T126" fmla="*/ 245 h 24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28" h="245">
                  <a:moveTo>
                    <a:pt x="187" y="0"/>
                  </a:moveTo>
                  <a:lnTo>
                    <a:pt x="186" y="4"/>
                  </a:lnTo>
                  <a:lnTo>
                    <a:pt x="186" y="14"/>
                  </a:lnTo>
                  <a:lnTo>
                    <a:pt x="185" y="32"/>
                  </a:lnTo>
                  <a:lnTo>
                    <a:pt x="186" y="55"/>
                  </a:lnTo>
                  <a:lnTo>
                    <a:pt x="191" y="83"/>
                  </a:lnTo>
                  <a:lnTo>
                    <a:pt x="198" y="116"/>
                  </a:lnTo>
                  <a:lnTo>
                    <a:pt x="211" y="153"/>
                  </a:lnTo>
                  <a:lnTo>
                    <a:pt x="228" y="192"/>
                  </a:lnTo>
                  <a:lnTo>
                    <a:pt x="223" y="192"/>
                  </a:lnTo>
                  <a:lnTo>
                    <a:pt x="209" y="193"/>
                  </a:lnTo>
                  <a:lnTo>
                    <a:pt x="190" y="196"/>
                  </a:lnTo>
                  <a:lnTo>
                    <a:pt x="166" y="199"/>
                  </a:lnTo>
                  <a:lnTo>
                    <a:pt x="138" y="206"/>
                  </a:lnTo>
                  <a:lnTo>
                    <a:pt x="112" y="214"/>
                  </a:lnTo>
                  <a:lnTo>
                    <a:pt x="86" y="227"/>
                  </a:lnTo>
                  <a:lnTo>
                    <a:pt x="65" y="245"/>
                  </a:lnTo>
                  <a:lnTo>
                    <a:pt x="64" y="240"/>
                  </a:lnTo>
                  <a:lnTo>
                    <a:pt x="61" y="227"/>
                  </a:lnTo>
                  <a:lnTo>
                    <a:pt x="56" y="209"/>
                  </a:lnTo>
                  <a:lnTo>
                    <a:pt x="48" y="185"/>
                  </a:lnTo>
                  <a:lnTo>
                    <a:pt x="39" y="159"/>
                  </a:lnTo>
                  <a:lnTo>
                    <a:pt x="27" y="130"/>
                  </a:lnTo>
                  <a:lnTo>
                    <a:pt x="14" y="102"/>
                  </a:lnTo>
                  <a:lnTo>
                    <a:pt x="0" y="76"/>
                  </a:lnTo>
                  <a:lnTo>
                    <a:pt x="1" y="74"/>
                  </a:lnTo>
                  <a:lnTo>
                    <a:pt x="3" y="72"/>
                  </a:lnTo>
                  <a:lnTo>
                    <a:pt x="7" y="69"/>
                  </a:lnTo>
                  <a:lnTo>
                    <a:pt x="13" y="65"/>
                  </a:lnTo>
                  <a:lnTo>
                    <a:pt x="20" y="60"/>
                  </a:lnTo>
                  <a:lnTo>
                    <a:pt x="28" y="55"/>
                  </a:lnTo>
                  <a:lnTo>
                    <a:pt x="39" y="48"/>
                  </a:lnTo>
                  <a:lnTo>
                    <a:pt x="50" y="42"/>
                  </a:lnTo>
                  <a:lnTo>
                    <a:pt x="63" y="35"/>
                  </a:lnTo>
                  <a:lnTo>
                    <a:pt x="78" y="29"/>
                  </a:lnTo>
                  <a:lnTo>
                    <a:pt x="93" y="22"/>
                  </a:lnTo>
                  <a:lnTo>
                    <a:pt x="109" y="17"/>
                  </a:lnTo>
                  <a:lnTo>
                    <a:pt x="127" y="11"/>
                  </a:lnTo>
                  <a:lnTo>
                    <a:pt x="147" y="7"/>
                  </a:lnTo>
                  <a:lnTo>
                    <a:pt x="167" y="2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7" name="Freeform 31"/>
            <p:cNvSpPr>
              <a:spLocks/>
            </p:cNvSpPr>
            <p:nvPr/>
          </p:nvSpPr>
          <p:spPr bwMode="auto">
            <a:xfrm>
              <a:off x="5002" y="9473"/>
              <a:ext cx="626" cy="648"/>
            </a:xfrm>
            <a:custGeom>
              <a:avLst/>
              <a:gdLst>
                <a:gd name="T0" fmla="*/ 2147483647 w 255"/>
                <a:gd name="T1" fmla="*/ 0 h 263"/>
                <a:gd name="T2" fmla="*/ 2147483647 w 255"/>
                <a:gd name="T3" fmla="*/ 2147483647 h 263"/>
                <a:gd name="T4" fmla="*/ 2147483647 w 255"/>
                <a:gd name="T5" fmla="*/ 2147483647 h 263"/>
                <a:gd name="T6" fmla="*/ 2147483647 w 255"/>
                <a:gd name="T7" fmla="*/ 2147483647 h 263"/>
                <a:gd name="T8" fmla="*/ 2147483647 w 255"/>
                <a:gd name="T9" fmla="*/ 2147483647 h 263"/>
                <a:gd name="T10" fmla="*/ 2147483647 w 255"/>
                <a:gd name="T11" fmla="*/ 2147483647 h 263"/>
                <a:gd name="T12" fmla="*/ 2147483647 w 255"/>
                <a:gd name="T13" fmla="*/ 2147483647 h 263"/>
                <a:gd name="T14" fmla="*/ 2147483647 w 255"/>
                <a:gd name="T15" fmla="*/ 2147483647 h 263"/>
                <a:gd name="T16" fmla="*/ 2147483647 w 255"/>
                <a:gd name="T17" fmla="*/ 2147483647 h 263"/>
                <a:gd name="T18" fmla="*/ 2147483647 w 255"/>
                <a:gd name="T19" fmla="*/ 2147483647 h 263"/>
                <a:gd name="T20" fmla="*/ 2147483647 w 255"/>
                <a:gd name="T21" fmla="*/ 2147483647 h 263"/>
                <a:gd name="T22" fmla="*/ 2147483647 w 255"/>
                <a:gd name="T23" fmla="*/ 2147483647 h 263"/>
                <a:gd name="T24" fmla="*/ 2147483647 w 255"/>
                <a:gd name="T25" fmla="*/ 2147483647 h 263"/>
                <a:gd name="T26" fmla="*/ 2147483647 w 255"/>
                <a:gd name="T27" fmla="*/ 2147483647 h 263"/>
                <a:gd name="T28" fmla="*/ 2147483647 w 255"/>
                <a:gd name="T29" fmla="*/ 2147483647 h 263"/>
                <a:gd name="T30" fmla="*/ 2147483647 w 255"/>
                <a:gd name="T31" fmla="*/ 2147483647 h 263"/>
                <a:gd name="T32" fmla="*/ 2147483647 w 255"/>
                <a:gd name="T33" fmla="*/ 2147483647 h 263"/>
                <a:gd name="T34" fmla="*/ 2147483647 w 255"/>
                <a:gd name="T35" fmla="*/ 2147483647 h 263"/>
                <a:gd name="T36" fmla="*/ 2147483647 w 255"/>
                <a:gd name="T37" fmla="*/ 2147483647 h 263"/>
                <a:gd name="T38" fmla="*/ 2147483647 w 255"/>
                <a:gd name="T39" fmla="*/ 2147483647 h 263"/>
                <a:gd name="T40" fmla="*/ 2147483647 w 255"/>
                <a:gd name="T41" fmla="*/ 2147483647 h 263"/>
                <a:gd name="T42" fmla="*/ 2147483647 w 255"/>
                <a:gd name="T43" fmla="*/ 2147483647 h 263"/>
                <a:gd name="T44" fmla="*/ 2147483647 w 255"/>
                <a:gd name="T45" fmla="*/ 2147483647 h 263"/>
                <a:gd name="T46" fmla="*/ 2147483647 w 255"/>
                <a:gd name="T47" fmla="*/ 2147483647 h 263"/>
                <a:gd name="T48" fmla="*/ 2147483647 w 255"/>
                <a:gd name="T49" fmla="*/ 2147483647 h 263"/>
                <a:gd name="T50" fmla="*/ 2147483647 w 255"/>
                <a:gd name="T51" fmla="*/ 2147483647 h 263"/>
                <a:gd name="T52" fmla="*/ 2147483647 w 255"/>
                <a:gd name="T53" fmla="*/ 2147483647 h 263"/>
                <a:gd name="T54" fmla="*/ 2147483647 w 255"/>
                <a:gd name="T55" fmla="*/ 2147483647 h 263"/>
                <a:gd name="T56" fmla="*/ 2147483647 w 255"/>
                <a:gd name="T57" fmla="*/ 2147483647 h 263"/>
                <a:gd name="T58" fmla="*/ 2147483647 w 255"/>
                <a:gd name="T59" fmla="*/ 2147483647 h 263"/>
                <a:gd name="T60" fmla="*/ 2147483647 w 255"/>
                <a:gd name="T61" fmla="*/ 2147483647 h 263"/>
                <a:gd name="T62" fmla="*/ 2147483647 w 255"/>
                <a:gd name="T63" fmla="*/ 2147483647 h 263"/>
                <a:gd name="T64" fmla="*/ 0 w 255"/>
                <a:gd name="T65" fmla="*/ 2147483647 h 263"/>
                <a:gd name="T66" fmla="*/ 1823534991 w 255"/>
                <a:gd name="T67" fmla="*/ 2147483647 h 263"/>
                <a:gd name="T68" fmla="*/ 2147483647 w 255"/>
                <a:gd name="T69" fmla="*/ 2147483647 h 263"/>
                <a:gd name="T70" fmla="*/ 2147483647 w 255"/>
                <a:gd name="T71" fmla="*/ 2147483647 h 263"/>
                <a:gd name="T72" fmla="*/ 2147483647 w 255"/>
                <a:gd name="T73" fmla="*/ 2147483647 h 263"/>
                <a:gd name="T74" fmla="*/ 2147483647 w 255"/>
                <a:gd name="T75" fmla="*/ 2147483647 h 263"/>
                <a:gd name="T76" fmla="*/ 2147483647 w 255"/>
                <a:gd name="T77" fmla="*/ 2147483647 h 263"/>
                <a:gd name="T78" fmla="*/ 2147483647 w 255"/>
                <a:gd name="T79" fmla="*/ 2147483647 h 263"/>
                <a:gd name="T80" fmla="*/ 2147483647 w 255"/>
                <a:gd name="T81" fmla="*/ 2147483647 h 263"/>
                <a:gd name="T82" fmla="*/ 2147483647 w 255"/>
                <a:gd name="T83" fmla="*/ 2147483647 h 263"/>
                <a:gd name="T84" fmla="*/ 2147483647 w 255"/>
                <a:gd name="T85" fmla="*/ 2147483647 h 263"/>
                <a:gd name="T86" fmla="*/ 2147483647 w 255"/>
                <a:gd name="T87" fmla="*/ 2147483647 h 263"/>
                <a:gd name="T88" fmla="*/ 2147483647 w 255"/>
                <a:gd name="T89" fmla="*/ 2147483647 h 263"/>
                <a:gd name="T90" fmla="*/ 2147483647 w 255"/>
                <a:gd name="T91" fmla="*/ 2147483647 h 263"/>
                <a:gd name="T92" fmla="*/ 2147483647 w 255"/>
                <a:gd name="T93" fmla="*/ 2147483647 h 263"/>
                <a:gd name="T94" fmla="*/ 2147483647 w 255"/>
                <a:gd name="T95" fmla="*/ 2147483647 h 263"/>
                <a:gd name="T96" fmla="*/ 2147483647 w 255"/>
                <a:gd name="T97" fmla="*/ 0 h 26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55"/>
                <a:gd name="T148" fmla="*/ 0 h 263"/>
                <a:gd name="T149" fmla="*/ 255 w 255"/>
                <a:gd name="T150" fmla="*/ 263 h 26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55" h="263">
                  <a:moveTo>
                    <a:pt x="227" y="0"/>
                  </a:moveTo>
                  <a:lnTo>
                    <a:pt x="226" y="22"/>
                  </a:lnTo>
                  <a:lnTo>
                    <a:pt x="227" y="76"/>
                  </a:lnTo>
                  <a:lnTo>
                    <a:pt x="231" y="141"/>
                  </a:lnTo>
                  <a:lnTo>
                    <a:pt x="244" y="198"/>
                  </a:lnTo>
                  <a:lnTo>
                    <a:pt x="255" y="225"/>
                  </a:lnTo>
                  <a:lnTo>
                    <a:pt x="255" y="224"/>
                  </a:lnTo>
                  <a:lnTo>
                    <a:pt x="251" y="212"/>
                  </a:lnTo>
                  <a:lnTo>
                    <a:pt x="248" y="204"/>
                  </a:lnTo>
                  <a:lnTo>
                    <a:pt x="247" y="204"/>
                  </a:lnTo>
                  <a:lnTo>
                    <a:pt x="241" y="205"/>
                  </a:lnTo>
                  <a:lnTo>
                    <a:pt x="235" y="205"/>
                  </a:lnTo>
                  <a:lnTo>
                    <a:pt x="225" y="208"/>
                  </a:lnTo>
                  <a:lnTo>
                    <a:pt x="214" y="209"/>
                  </a:lnTo>
                  <a:lnTo>
                    <a:pt x="200" y="211"/>
                  </a:lnTo>
                  <a:lnTo>
                    <a:pt x="185" y="214"/>
                  </a:lnTo>
                  <a:lnTo>
                    <a:pt x="171" y="217"/>
                  </a:lnTo>
                  <a:lnTo>
                    <a:pt x="154" y="221"/>
                  </a:lnTo>
                  <a:lnTo>
                    <a:pt x="138" y="225"/>
                  </a:lnTo>
                  <a:lnTo>
                    <a:pt x="122" y="229"/>
                  </a:lnTo>
                  <a:lnTo>
                    <a:pt x="107" y="235"/>
                  </a:lnTo>
                  <a:lnTo>
                    <a:pt x="92" y="241"/>
                  </a:lnTo>
                  <a:lnTo>
                    <a:pt x="78" y="248"/>
                  </a:lnTo>
                  <a:lnTo>
                    <a:pt x="66" y="256"/>
                  </a:lnTo>
                  <a:lnTo>
                    <a:pt x="56" y="263"/>
                  </a:lnTo>
                  <a:lnTo>
                    <a:pt x="55" y="259"/>
                  </a:lnTo>
                  <a:lnTo>
                    <a:pt x="53" y="248"/>
                  </a:lnTo>
                  <a:lnTo>
                    <a:pt x="48" y="229"/>
                  </a:lnTo>
                  <a:lnTo>
                    <a:pt x="42" y="208"/>
                  </a:lnTo>
                  <a:lnTo>
                    <a:pt x="33" y="183"/>
                  </a:lnTo>
                  <a:lnTo>
                    <a:pt x="23" y="155"/>
                  </a:lnTo>
                  <a:lnTo>
                    <a:pt x="12" y="127"/>
                  </a:lnTo>
                  <a:lnTo>
                    <a:pt x="0" y="101"/>
                  </a:lnTo>
                  <a:lnTo>
                    <a:pt x="1" y="100"/>
                  </a:lnTo>
                  <a:lnTo>
                    <a:pt x="5" y="97"/>
                  </a:lnTo>
                  <a:lnTo>
                    <a:pt x="11" y="93"/>
                  </a:lnTo>
                  <a:lnTo>
                    <a:pt x="19" y="88"/>
                  </a:lnTo>
                  <a:lnTo>
                    <a:pt x="29" y="81"/>
                  </a:lnTo>
                  <a:lnTo>
                    <a:pt x="41" y="73"/>
                  </a:lnTo>
                  <a:lnTo>
                    <a:pt x="54" y="66"/>
                  </a:lnTo>
                  <a:lnTo>
                    <a:pt x="70" y="57"/>
                  </a:lnTo>
                  <a:lnTo>
                    <a:pt x="85" y="48"/>
                  </a:lnTo>
                  <a:lnTo>
                    <a:pt x="103" y="39"/>
                  </a:lnTo>
                  <a:lnTo>
                    <a:pt x="121" y="31"/>
                  </a:lnTo>
                  <a:lnTo>
                    <a:pt x="141" y="23"/>
                  </a:lnTo>
                  <a:lnTo>
                    <a:pt x="162" y="15"/>
                  </a:lnTo>
                  <a:lnTo>
                    <a:pt x="183" y="10"/>
                  </a:lnTo>
                  <a:lnTo>
                    <a:pt x="205" y="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8" name="Freeform 32"/>
            <p:cNvSpPr>
              <a:spLocks/>
            </p:cNvSpPr>
            <p:nvPr/>
          </p:nvSpPr>
          <p:spPr bwMode="auto">
            <a:xfrm>
              <a:off x="4530" y="9363"/>
              <a:ext cx="472" cy="699"/>
            </a:xfrm>
            <a:custGeom>
              <a:avLst/>
              <a:gdLst>
                <a:gd name="T0" fmla="*/ 2147483647 w 191"/>
                <a:gd name="T1" fmla="*/ 0 h 284"/>
                <a:gd name="T2" fmla="*/ 2147483647 w 191"/>
                <a:gd name="T3" fmla="*/ 2147483647 h 284"/>
                <a:gd name="T4" fmla="*/ 2147483647 w 191"/>
                <a:gd name="T5" fmla="*/ 2147483647 h 284"/>
                <a:gd name="T6" fmla="*/ 2147483647 w 191"/>
                <a:gd name="T7" fmla="*/ 2147483647 h 284"/>
                <a:gd name="T8" fmla="*/ 2147483647 w 191"/>
                <a:gd name="T9" fmla="*/ 2147483647 h 284"/>
                <a:gd name="T10" fmla="*/ 2147483647 w 191"/>
                <a:gd name="T11" fmla="*/ 2147483647 h 284"/>
                <a:gd name="T12" fmla="*/ 2147483647 w 191"/>
                <a:gd name="T13" fmla="*/ 2147483647 h 284"/>
                <a:gd name="T14" fmla="*/ 2147483647 w 191"/>
                <a:gd name="T15" fmla="*/ 2147483647 h 284"/>
                <a:gd name="T16" fmla="*/ 2147483647 w 191"/>
                <a:gd name="T17" fmla="*/ 2147483647 h 284"/>
                <a:gd name="T18" fmla="*/ 2147483647 w 191"/>
                <a:gd name="T19" fmla="*/ 2147483647 h 284"/>
                <a:gd name="T20" fmla="*/ 2147483647 w 191"/>
                <a:gd name="T21" fmla="*/ 2147483647 h 284"/>
                <a:gd name="T22" fmla="*/ 2147483647 w 191"/>
                <a:gd name="T23" fmla="*/ 2147483647 h 284"/>
                <a:gd name="T24" fmla="*/ 2147483647 w 191"/>
                <a:gd name="T25" fmla="*/ 2147483647 h 284"/>
                <a:gd name="T26" fmla="*/ 2147483647 w 191"/>
                <a:gd name="T27" fmla="*/ 2147483647 h 284"/>
                <a:gd name="T28" fmla="*/ 2147483647 w 191"/>
                <a:gd name="T29" fmla="*/ 2147483647 h 284"/>
                <a:gd name="T30" fmla="*/ 2147483647 w 191"/>
                <a:gd name="T31" fmla="*/ 2147483647 h 284"/>
                <a:gd name="T32" fmla="*/ 2147483647 w 191"/>
                <a:gd name="T33" fmla="*/ 2147483647 h 284"/>
                <a:gd name="T34" fmla="*/ 2147483647 w 191"/>
                <a:gd name="T35" fmla="*/ 2147483647 h 284"/>
                <a:gd name="T36" fmla="*/ 2147483647 w 191"/>
                <a:gd name="T37" fmla="*/ 2147483647 h 284"/>
                <a:gd name="T38" fmla="*/ 2147483647 w 191"/>
                <a:gd name="T39" fmla="*/ 2147483647 h 284"/>
                <a:gd name="T40" fmla="*/ 0 w 191"/>
                <a:gd name="T41" fmla="*/ 2147483647 h 284"/>
                <a:gd name="T42" fmla="*/ 2147483647 w 191"/>
                <a:gd name="T43" fmla="*/ 2147483647 h 284"/>
                <a:gd name="T44" fmla="*/ 2147483647 w 191"/>
                <a:gd name="T45" fmla="*/ 2147483647 h 284"/>
                <a:gd name="T46" fmla="*/ 2147483647 w 191"/>
                <a:gd name="T47" fmla="*/ 2147483647 h 284"/>
                <a:gd name="T48" fmla="*/ 2147483647 w 191"/>
                <a:gd name="T49" fmla="*/ 2147483647 h 284"/>
                <a:gd name="T50" fmla="*/ 2147483647 w 191"/>
                <a:gd name="T51" fmla="*/ 2147483647 h 284"/>
                <a:gd name="T52" fmla="*/ 2147483647 w 191"/>
                <a:gd name="T53" fmla="*/ 2147483647 h 284"/>
                <a:gd name="T54" fmla="*/ 2147483647 w 191"/>
                <a:gd name="T55" fmla="*/ 2147483647 h 284"/>
                <a:gd name="T56" fmla="*/ 2147483647 w 191"/>
                <a:gd name="T57" fmla="*/ 0 h 2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91"/>
                <a:gd name="T88" fmla="*/ 0 h 284"/>
                <a:gd name="T89" fmla="*/ 191 w 191"/>
                <a:gd name="T90" fmla="*/ 284 h 2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91" h="284">
                  <a:moveTo>
                    <a:pt x="159" y="0"/>
                  </a:moveTo>
                  <a:lnTo>
                    <a:pt x="162" y="16"/>
                  </a:lnTo>
                  <a:lnTo>
                    <a:pt x="167" y="55"/>
                  </a:lnTo>
                  <a:lnTo>
                    <a:pt x="177" y="102"/>
                  </a:lnTo>
                  <a:lnTo>
                    <a:pt x="191" y="146"/>
                  </a:lnTo>
                  <a:lnTo>
                    <a:pt x="188" y="148"/>
                  </a:lnTo>
                  <a:lnTo>
                    <a:pt x="178" y="153"/>
                  </a:lnTo>
                  <a:lnTo>
                    <a:pt x="163" y="163"/>
                  </a:lnTo>
                  <a:lnTo>
                    <a:pt x="145" y="177"/>
                  </a:lnTo>
                  <a:lnTo>
                    <a:pt x="123" y="196"/>
                  </a:lnTo>
                  <a:lnTo>
                    <a:pt x="101" y="220"/>
                  </a:lnTo>
                  <a:lnTo>
                    <a:pt x="79" y="249"/>
                  </a:lnTo>
                  <a:lnTo>
                    <a:pt x="58" y="284"/>
                  </a:lnTo>
                  <a:lnTo>
                    <a:pt x="57" y="282"/>
                  </a:lnTo>
                  <a:lnTo>
                    <a:pt x="55" y="278"/>
                  </a:lnTo>
                  <a:lnTo>
                    <a:pt x="51" y="269"/>
                  </a:lnTo>
                  <a:lnTo>
                    <a:pt x="45" y="259"/>
                  </a:lnTo>
                  <a:lnTo>
                    <a:pt x="36" y="247"/>
                  </a:lnTo>
                  <a:lnTo>
                    <a:pt x="26" y="234"/>
                  </a:lnTo>
                  <a:lnTo>
                    <a:pt x="14" y="221"/>
                  </a:lnTo>
                  <a:lnTo>
                    <a:pt x="0" y="208"/>
                  </a:lnTo>
                  <a:lnTo>
                    <a:pt x="2" y="201"/>
                  </a:lnTo>
                  <a:lnTo>
                    <a:pt x="10" y="185"/>
                  </a:lnTo>
                  <a:lnTo>
                    <a:pt x="22" y="160"/>
                  </a:lnTo>
                  <a:lnTo>
                    <a:pt x="40" y="130"/>
                  </a:lnTo>
                  <a:lnTo>
                    <a:pt x="62" y="96"/>
                  </a:lnTo>
                  <a:lnTo>
                    <a:pt x="89" y="62"/>
                  </a:lnTo>
                  <a:lnTo>
                    <a:pt x="122" y="2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9" name="Freeform 33"/>
            <p:cNvSpPr>
              <a:spLocks/>
            </p:cNvSpPr>
            <p:nvPr/>
          </p:nvSpPr>
          <p:spPr bwMode="auto">
            <a:xfrm>
              <a:off x="5598" y="8994"/>
              <a:ext cx="553" cy="486"/>
            </a:xfrm>
            <a:custGeom>
              <a:avLst/>
              <a:gdLst>
                <a:gd name="T0" fmla="*/ 0 w 226"/>
                <a:gd name="T1" fmla="*/ 2147483647 h 200"/>
                <a:gd name="T2" fmla="*/ 2147483647 w 226"/>
                <a:gd name="T3" fmla="*/ 2147483647 h 200"/>
                <a:gd name="T4" fmla="*/ 2147483647 w 226"/>
                <a:gd name="T5" fmla="*/ 2147483647 h 200"/>
                <a:gd name="T6" fmla="*/ 2147483647 w 226"/>
                <a:gd name="T7" fmla="*/ 2147483647 h 200"/>
                <a:gd name="T8" fmla="*/ 0 w 226"/>
                <a:gd name="T9" fmla="*/ 2147483647 h 200"/>
                <a:gd name="T10" fmla="*/ 2147483647 w 226"/>
                <a:gd name="T11" fmla="*/ 2147483647 h 200"/>
                <a:gd name="T12" fmla="*/ 2147483647 w 226"/>
                <a:gd name="T13" fmla="*/ 2147483647 h 200"/>
                <a:gd name="T14" fmla="*/ 2147483647 w 226"/>
                <a:gd name="T15" fmla="*/ 2147483647 h 200"/>
                <a:gd name="T16" fmla="*/ 2147483647 w 226"/>
                <a:gd name="T17" fmla="*/ 2147483647 h 200"/>
                <a:gd name="T18" fmla="*/ 2147483647 w 226"/>
                <a:gd name="T19" fmla="*/ 2147483647 h 200"/>
                <a:gd name="T20" fmla="*/ 2147483647 w 226"/>
                <a:gd name="T21" fmla="*/ 2147483647 h 200"/>
                <a:gd name="T22" fmla="*/ 2147483647 w 226"/>
                <a:gd name="T23" fmla="*/ 2147483647 h 200"/>
                <a:gd name="T24" fmla="*/ 2147483647 w 226"/>
                <a:gd name="T25" fmla="*/ 2147483647 h 200"/>
                <a:gd name="T26" fmla="*/ 2147483647 w 226"/>
                <a:gd name="T27" fmla="*/ 2147483647 h 200"/>
                <a:gd name="T28" fmla="*/ 2147483647 w 226"/>
                <a:gd name="T29" fmla="*/ 2147483647 h 200"/>
                <a:gd name="T30" fmla="*/ 2147483647 w 226"/>
                <a:gd name="T31" fmla="*/ 2147483647 h 200"/>
                <a:gd name="T32" fmla="*/ 2147483647 w 226"/>
                <a:gd name="T33" fmla="*/ 2147483647 h 200"/>
                <a:gd name="T34" fmla="*/ 2147483647 w 226"/>
                <a:gd name="T35" fmla="*/ 2147483647 h 200"/>
                <a:gd name="T36" fmla="*/ 2147483647 w 226"/>
                <a:gd name="T37" fmla="*/ 2147483647 h 200"/>
                <a:gd name="T38" fmla="*/ 2147483647 w 226"/>
                <a:gd name="T39" fmla="*/ 2147483647 h 200"/>
                <a:gd name="T40" fmla="*/ 2147483647 w 226"/>
                <a:gd name="T41" fmla="*/ 2147483647 h 200"/>
                <a:gd name="T42" fmla="*/ 2147483647 w 226"/>
                <a:gd name="T43" fmla="*/ 2147483647 h 200"/>
                <a:gd name="T44" fmla="*/ 2147483647 w 226"/>
                <a:gd name="T45" fmla="*/ 2147483647 h 200"/>
                <a:gd name="T46" fmla="*/ 2147483647 w 226"/>
                <a:gd name="T47" fmla="*/ 2147483647 h 200"/>
                <a:gd name="T48" fmla="*/ 2147483647 w 226"/>
                <a:gd name="T49" fmla="*/ 2147483647 h 200"/>
                <a:gd name="T50" fmla="*/ 2147483647 w 226"/>
                <a:gd name="T51" fmla="*/ 2147483647 h 200"/>
                <a:gd name="T52" fmla="*/ 2147483647 w 226"/>
                <a:gd name="T53" fmla="*/ 2147483647 h 200"/>
                <a:gd name="T54" fmla="*/ 2147483647 w 226"/>
                <a:gd name="T55" fmla="*/ 2147483647 h 200"/>
                <a:gd name="T56" fmla="*/ 2147483647 w 226"/>
                <a:gd name="T57" fmla="*/ 2147483647 h 200"/>
                <a:gd name="T58" fmla="*/ 2147483647 w 226"/>
                <a:gd name="T59" fmla="*/ 2147483647 h 200"/>
                <a:gd name="T60" fmla="*/ 2147483647 w 226"/>
                <a:gd name="T61" fmla="*/ 2147483647 h 200"/>
                <a:gd name="T62" fmla="*/ 2147483647 w 226"/>
                <a:gd name="T63" fmla="*/ 2147483647 h 200"/>
                <a:gd name="T64" fmla="*/ 2147483647 w 226"/>
                <a:gd name="T65" fmla="*/ 2147483647 h 200"/>
                <a:gd name="T66" fmla="*/ 2147483647 w 226"/>
                <a:gd name="T67" fmla="*/ 2147483647 h 200"/>
                <a:gd name="T68" fmla="*/ 2147483647 w 226"/>
                <a:gd name="T69" fmla="*/ 2147483647 h 200"/>
                <a:gd name="T70" fmla="*/ 2147483647 w 226"/>
                <a:gd name="T71" fmla="*/ 1484072786 h 200"/>
                <a:gd name="T72" fmla="*/ 2147483647 w 226"/>
                <a:gd name="T73" fmla="*/ 0 h 200"/>
                <a:gd name="T74" fmla="*/ 2147483647 w 226"/>
                <a:gd name="T75" fmla="*/ 1484072786 h 200"/>
                <a:gd name="T76" fmla="*/ 2147483647 w 226"/>
                <a:gd name="T77" fmla="*/ 2147483647 h 200"/>
                <a:gd name="T78" fmla="*/ 2147483647 w 226"/>
                <a:gd name="T79" fmla="*/ 2147483647 h 200"/>
                <a:gd name="T80" fmla="*/ 0 w 226"/>
                <a:gd name="T81" fmla="*/ 2147483647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26"/>
                <a:gd name="T124" fmla="*/ 0 h 200"/>
                <a:gd name="T125" fmla="*/ 226 w 226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26" h="200">
                  <a:moveTo>
                    <a:pt x="0" y="17"/>
                  </a:moveTo>
                  <a:lnTo>
                    <a:pt x="4" y="32"/>
                  </a:lnTo>
                  <a:lnTo>
                    <a:pt x="8" y="72"/>
                  </a:lnTo>
                  <a:lnTo>
                    <a:pt x="9" y="126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5" y="184"/>
                  </a:lnTo>
                  <a:lnTo>
                    <a:pt x="10" y="183"/>
                  </a:lnTo>
                  <a:lnTo>
                    <a:pt x="18" y="180"/>
                  </a:lnTo>
                  <a:lnTo>
                    <a:pt x="28" y="178"/>
                  </a:lnTo>
                  <a:lnTo>
                    <a:pt x="40" y="175"/>
                  </a:lnTo>
                  <a:lnTo>
                    <a:pt x="52" y="173"/>
                  </a:lnTo>
                  <a:lnTo>
                    <a:pt x="67" y="171"/>
                  </a:lnTo>
                  <a:lnTo>
                    <a:pt x="83" y="170"/>
                  </a:lnTo>
                  <a:lnTo>
                    <a:pt x="99" y="170"/>
                  </a:lnTo>
                  <a:lnTo>
                    <a:pt x="118" y="171"/>
                  </a:lnTo>
                  <a:lnTo>
                    <a:pt x="137" y="173"/>
                  </a:lnTo>
                  <a:lnTo>
                    <a:pt x="157" y="178"/>
                  </a:lnTo>
                  <a:lnTo>
                    <a:pt x="177" y="183"/>
                  </a:lnTo>
                  <a:lnTo>
                    <a:pt x="198" y="191"/>
                  </a:lnTo>
                  <a:lnTo>
                    <a:pt x="219" y="200"/>
                  </a:lnTo>
                  <a:lnTo>
                    <a:pt x="218" y="182"/>
                  </a:lnTo>
                  <a:lnTo>
                    <a:pt x="216" y="137"/>
                  </a:lnTo>
                  <a:lnTo>
                    <a:pt x="217" y="84"/>
                  </a:lnTo>
                  <a:lnTo>
                    <a:pt x="226" y="38"/>
                  </a:lnTo>
                  <a:lnTo>
                    <a:pt x="225" y="37"/>
                  </a:lnTo>
                  <a:lnTo>
                    <a:pt x="220" y="34"/>
                  </a:lnTo>
                  <a:lnTo>
                    <a:pt x="214" y="31"/>
                  </a:lnTo>
                  <a:lnTo>
                    <a:pt x="206" y="28"/>
                  </a:lnTo>
                  <a:lnTo>
                    <a:pt x="195" y="24"/>
                  </a:lnTo>
                  <a:lnTo>
                    <a:pt x="183" y="18"/>
                  </a:lnTo>
                  <a:lnTo>
                    <a:pt x="169" y="14"/>
                  </a:lnTo>
                  <a:lnTo>
                    <a:pt x="153" y="9"/>
                  </a:lnTo>
                  <a:lnTo>
                    <a:pt x="137" y="5"/>
                  </a:lnTo>
                  <a:lnTo>
                    <a:pt x="119" y="3"/>
                  </a:lnTo>
                  <a:lnTo>
                    <a:pt x="100" y="1"/>
                  </a:lnTo>
                  <a:lnTo>
                    <a:pt x="81" y="0"/>
                  </a:lnTo>
                  <a:lnTo>
                    <a:pt x="61" y="1"/>
                  </a:lnTo>
                  <a:lnTo>
                    <a:pt x="41" y="4"/>
                  </a:lnTo>
                  <a:lnTo>
                    <a:pt x="20" y="9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0" name="Freeform 34"/>
            <p:cNvSpPr>
              <a:spLocks/>
            </p:cNvSpPr>
            <p:nvPr/>
          </p:nvSpPr>
          <p:spPr bwMode="auto">
            <a:xfrm>
              <a:off x="5657" y="9952"/>
              <a:ext cx="656" cy="501"/>
            </a:xfrm>
            <a:custGeom>
              <a:avLst/>
              <a:gdLst>
                <a:gd name="T0" fmla="*/ 0 w 266"/>
                <a:gd name="T1" fmla="*/ 2147483647 h 206"/>
                <a:gd name="T2" fmla="*/ 2147483647 w 266"/>
                <a:gd name="T3" fmla="*/ 2147483647 h 206"/>
                <a:gd name="T4" fmla="*/ 2147483647 w 266"/>
                <a:gd name="T5" fmla="*/ 2147483647 h 206"/>
                <a:gd name="T6" fmla="*/ 2147483647 w 266"/>
                <a:gd name="T7" fmla="*/ 2147483647 h 206"/>
                <a:gd name="T8" fmla="*/ 2147483647 w 266"/>
                <a:gd name="T9" fmla="*/ 2147483647 h 206"/>
                <a:gd name="T10" fmla="*/ 2147483647 w 266"/>
                <a:gd name="T11" fmla="*/ 2147483647 h 206"/>
                <a:gd name="T12" fmla="*/ 2147483647 w 266"/>
                <a:gd name="T13" fmla="*/ 2147483647 h 206"/>
                <a:gd name="T14" fmla="*/ 2147483647 w 266"/>
                <a:gd name="T15" fmla="*/ 2147483647 h 206"/>
                <a:gd name="T16" fmla="*/ 2147483647 w 266"/>
                <a:gd name="T17" fmla="*/ 2147483647 h 206"/>
                <a:gd name="T18" fmla="*/ 2147483647 w 266"/>
                <a:gd name="T19" fmla="*/ 2147483647 h 206"/>
                <a:gd name="T20" fmla="*/ 2147483647 w 266"/>
                <a:gd name="T21" fmla="*/ 2147483647 h 206"/>
                <a:gd name="T22" fmla="*/ 2147483647 w 266"/>
                <a:gd name="T23" fmla="*/ 2147483647 h 206"/>
                <a:gd name="T24" fmla="*/ 2147483647 w 266"/>
                <a:gd name="T25" fmla="*/ 2147483647 h 206"/>
                <a:gd name="T26" fmla="*/ 2147483647 w 266"/>
                <a:gd name="T27" fmla="*/ 2147483647 h 206"/>
                <a:gd name="T28" fmla="*/ 2147483647 w 266"/>
                <a:gd name="T29" fmla="*/ 2147483647 h 206"/>
                <a:gd name="T30" fmla="*/ 2147483647 w 266"/>
                <a:gd name="T31" fmla="*/ 2147483647 h 206"/>
                <a:gd name="T32" fmla="*/ 2147483647 w 266"/>
                <a:gd name="T33" fmla="*/ 2147483647 h 206"/>
                <a:gd name="T34" fmla="*/ 2147483647 w 266"/>
                <a:gd name="T35" fmla="*/ 2147483647 h 206"/>
                <a:gd name="T36" fmla="*/ 2147483647 w 266"/>
                <a:gd name="T37" fmla="*/ 2147483647 h 206"/>
                <a:gd name="T38" fmla="*/ 2147483647 w 266"/>
                <a:gd name="T39" fmla="*/ 2147483647 h 206"/>
                <a:gd name="T40" fmla="*/ 2147483647 w 266"/>
                <a:gd name="T41" fmla="*/ 2147483647 h 206"/>
                <a:gd name="T42" fmla="*/ 2147483647 w 266"/>
                <a:gd name="T43" fmla="*/ 2147483647 h 206"/>
                <a:gd name="T44" fmla="*/ 2147483647 w 266"/>
                <a:gd name="T45" fmla="*/ 2147483647 h 206"/>
                <a:gd name="T46" fmla="*/ 2147483647 w 266"/>
                <a:gd name="T47" fmla="*/ 2147483647 h 206"/>
                <a:gd name="T48" fmla="*/ 2147483647 w 266"/>
                <a:gd name="T49" fmla="*/ 2147483647 h 206"/>
                <a:gd name="T50" fmla="*/ 2147483647 w 266"/>
                <a:gd name="T51" fmla="*/ 2147483647 h 206"/>
                <a:gd name="T52" fmla="*/ 2147483647 w 266"/>
                <a:gd name="T53" fmla="*/ 2147483647 h 206"/>
                <a:gd name="T54" fmla="*/ 2147483647 w 266"/>
                <a:gd name="T55" fmla="*/ 2147483647 h 206"/>
                <a:gd name="T56" fmla="*/ 2147483647 w 266"/>
                <a:gd name="T57" fmla="*/ 2147483647 h 206"/>
                <a:gd name="T58" fmla="*/ 2147483647 w 266"/>
                <a:gd name="T59" fmla="*/ 2147483647 h 206"/>
                <a:gd name="T60" fmla="*/ 2147483647 w 266"/>
                <a:gd name="T61" fmla="*/ 2147483647 h 206"/>
                <a:gd name="T62" fmla="*/ 2147483647 w 266"/>
                <a:gd name="T63" fmla="*/ 2147483647 h 206"/>
                <a:gd name="T64" fmla="*/ 2147483647 w 266"/>
                <a:gd name="T65" fmla="*/ 2147483647 h 206"/>
                <a:gd name="T66" fmla="*/ 2147483647 w 266"/>
                <a:gd name="T67" fmla="*/ 2147483647 h 206"/>
                <a:gd name="T68" fmla="*/ 2147483647 w 266"/>
                <a:gd name="T69" fmla="*/ 2147483647 h 206"/>
                <a:gd name="T70" fmla="*/ 2147483647 w 266"/>
                <a:gd name="T71" fmla="*/ 2147483647 h 206"/>
                <a:gd name="T72" fmla="*/ 2147483647 w 266"/>
                <a:gd name="T73" fmla="*/ 2147483647 h 206"/>
                <a:gd name="T74" fmla="*/ 2147483647 w 266"/>
                <a:gd name="T75" fmla="*/ 2147483647 h 206"/>
                <a:gd name="T76" fmla="*/ 2147483647 w 266"/>
                <a:gd name="T77" fmla="*/ 2147483647 h 206"/>
                <a:gd name="T78" fmla="*/ 2147483647 w 266"/>
                <a:gd name="T79" fmla="*/ 2147483647 h 206"/>
                <a:gd name="T80" fmla="*/ 2147483647 w 266"/>
                <a:gd name="T81" fmla="*/ 2147483647 h 206"/>
                <a:gd name="T82" fmla="*/ 2147483647 w 266"/>
                <a:gd name="T83" fmla="*/ 2147483647 h 206"/>
                <a:gd name="T84" fmla="*/ 2147483647 w 266"/>
                <a:gd name="T85" fmla="*/ 0 h 206"/>
                <a:gd name="T86" fmla="*/ 2147483647 w 266"/>
                <a:gd name="T87" fmla="*/ 0 h 206"/>
                <a:gd name="T88" fmla="*/ 2147483647 w 266"/>
                <a:gd name="T89" fmla="*/ 2147483647 h 206"/>
                <a:gd name="T90" fmla="*/ 2147483647 w 266"/>
                <a:gd name="T91" fmla="*/ 2147483647 h 206"/>
                <a:gd name="T92" fmla="*/ 2147483647 w 266"/>
                <a:gd name="T93" fmla="*/ 2147483647 h 206"/>
                <a:gd name="T94" fmla="*/ 2147483647 w 266"/>
                <a:gd name="T95" fmla="*/ 2147483647 h 206"/>
                <a:gd name="T96" fmla="*/ 0 w 266"/>
                <a:gd name="T97" fmla="*/ 2147483647 h 2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6"/>
                <a:gd name="T148" fmla="*/ 0 h 206"/>
                <a:gd name="T149" fmla="*/ 266 w 266"/>
                <a:gd name="T150" fmla="*/ 206 h 20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6" h="206">
                  <a:moveTo>
                    <a:pt x="0" y="24"/>
                  </a:moveTo>
                  <a:lnTo>
                    <a:pt x="2" y="29"/>
                  </a:lnTo>
                  <a:lnTo>
                    <a:pt x="6" y="40"/>
                  </a:lnTo>
                  <a:lnTo>
                    <a:pt x="13" y="56"/>
                  </a:lnTo>
                  <a:lnTo>
                    <a:pt x="20" y="77"/>
                  </a:lnTo>
                  <a:lnTo>
                    <a:pt x="27" y="102"/>
                  </a:lnTo>
                  <a:lnTo>
                    <a:pt x="31" y="129"/>
                  </a:lnTo>
                  <a:lnTo>
                    <a:pt x="32" y="157"/>
                  </a:lnTo>
                  <a:lnTo>
                    <a:pt x="29" y="185"/>
                  </a:lnTo>
                  <a:lnTo>
                    <a:pt x="30" y="185"/>
                  </a:lnTo>
                  <a:lnTo>
                    <a:pt x="36" y="185"/>
                  </a:lnTo>
                  <a:lnTo>
                    <a:pt x="42" y="184"/>
                  </a:lnTo>
                  <a:lnTo>
                    <a:pt x="52" y="183"/>
                  </a:lnTo>
                  <a:lnTo>
                    <a:pt x="64" y="183"/>
                  </a:lnTo>
                  <a:lnTo>
                    <a:pt x="78" y="183"/>
                  </a:lnTo>
                  <a:lnTo>
                    <a:pt x="93" y="182"/>
                  </a:lnTo>
                  <a:lnTo>
                    <a:pt x="109" y="182"/>
                  </a:lnTo>
                  <a:lnTo>
                    <a:pt x="128" y="183"/>
                  </a:lnTo>
                  <a:lnTo>
                    <a:pt x="147" y="184"/>
                  </a:lnTo>
                  <a:lnTo>
                    <a:pt x="167" y="185"/>
                  </a:lnTo>
                  <a:lnTo>
                    <a:pt x="186" y="188"/>
                  </a:lnTo>
                  <a:lnTo>
                    <a:pt x="206" y="190"/>
                  </a:lnTo>
                  <a:lnTo>
                    <a:pt x="227" y="195"/>
                  </a:lnTo>
                  <a:lnTo>
                    <a:pt x="247" y="200"/>
                  </a:lnTo>
                  <a:lnTo>
                    <a:pt x="266" y="206"/>
                  </a:lnTo>
                  <a:lnTo>
                    <a:pt x="263" y="201"/>
                  </a:lnTo>
                  <a:lnTo>
                    <a:pt x="259" y="190"/>
                  </a:lnTo>
                  <a:lnTo>
                    <a:pt x="251" y="173"/>
                  </a:lnTo>
                  <a:lnTo>
                    <a:pt x="244" y="150"/>
                  </a:lnTo>
                  <a:lnTo>
                    <a:pt x="236" y="123"/>
                  </a:lnTo>
                  <a:lnTo>
                    <a:pt x="229" y="91"/>
                  </a:lnTo>
                  <a:lnTo>
                    <a:pt x="225" y="57"/>
                  </a:lnTo>
                  <a:lnTo>
                    <a:pt x="225" y="21"/>
                  </a:lnTo>
                  <a:lnTo>
                    <a:pt x="224" y="21"/>
                  </a:lnTo>
                  <a:lnTo>
                    <a:pt x="219" y="19"/>
                  </a:lnTo>
                  <a:lnTo>
                    <a:pt x="213" y="17"/>
                  </a:lnTo>
                  <a:lnTo>
                    <a:pt x="204" y="15"/>
                  </a:lnTo>
                  <a:lnTo>
                    <a:pt x="194" y="11"/>
                  </a:lnTo>
                  <a:lnTo>
                    <a:pt x="181" y="8"/>
                  </a:lnTo>
                  <a:lnTo>
                    <a:pt x="167" y="6"/>
                  </a:lnTo>
                  <a:lnTo>
                    <a:pt x="151" y="3"/>
                  </a:lnTo>
                  <a:lnTo>
                    <a:pt x="135" y="2"/>
                  </a:lnTo>
                  <a:lnTo>
                    <a:pt x="117" y="0"/>
                  </a:lnTo>
                  <a:lnTo>
                    <a:pt x="98" y="0"/>
                  </a:lnTo>
                  <a:lnTo>
                    <a:pt x="79" y="2"/>
                  </a:lnTo>
                  <a:lnTo>
                    <a:pt x="59" y="5"/>
                  </a:lnTo>
                  <a:lnTo>
                    <a:pt x="39" y="9"/>
                  </a:lnTo>
                  <a:lnTo>
                    <a:pt x="19" y="16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1" name="Freeform 35"/>
            <p:cNvSpPr>
              <a:spLocks/>
            </p:cNvSpPr>
            <p:nvPr/>
          </p:nvSpPr>
          <p:spPr bwMode="auto">
            <a:xfrm>
              <a:off x="5878" y="10858"/>
              <a:ext cx="597" cy="479"/>
            </a:xfrm>
            <a:custGeom>
              <a:avLst/>
              <a:gdLst>
                <a:gd name="T0" fmla="*/ 0 w 243"/>
                <a:gd name="T1" fmla="*/ 2147483647 h 195"/>
                <a:gd name="T2" fmla="*/ 2147483647 w 243"/>
                <a:gd name="T3" fmla="*/ 2147483647 h 195"/>
                <a:gd name="T4" fmla="*/ 2147483647 w 243"/>
                <a:gd name="T5" fmla="*/ 2147483647 h 195"/>
                <a:gd name="T6" fmla="*/ 2147483647 w 243"/>
                <a:gd name="T7" fmla="*/ 2147483647 h 195"/>
                <a:gd name="T8" fmla="*/ 2147483647 w 243"/>
                <a:gd name="T9" fmla="*/ 2147483647 h 195"/>
                <a:gd name="T10" fmla="*/ 2147483647 w 243"/>
                <a:gd name="T11" fmla="*/ 2147483647 h 195"/>
                <a:gd name="T12" fmla="*/ 2147483647 w 243"/>
                <a:gd name="T13" fmla="*/ 2147483647 h 195"/>
                <a:gd name="T14" fmla="*/ 2147483647 w 243"/>
                <a:gd name="T15" fmla="*/ 2147483647 h 195"/>
                <a:gd name="T16" fmla="*/ 2147483647 w 243"/>
                <a:gd name="T17" fmla="*/ 2147483647 h 195"/>
                <a:gd name="T18" fmla="*/ 2147483647 w 243"/>
                <a:gd name="T19" fmla="*/ 2147483647 h 195"/>
                <a:gd name="T20" fmla="*/ 2147483647 w 243"/>
                <a:gd name="T21" fmla="*/ 2147483647 h 195"/>
                <a:gd name="T22" fmla="*/ 2147483647 w 243"/>
                <a:gd name="T23" fmla="*/ 2147483647 h 195"/>
                <a:gd name="T24" fmla="*/ 2147483647 w 243"/>
                <a:gd name="T25" fmla="*/ 2147483647 h 195"/>
                <a:gd name="T26" fmla="*/ 2147483647 w 243"/>
                <a:gd name="T27" fmla="*/ 2147483647 h 195"/>
                <a:gd name="T28" fmla="*/ 2147483647 w 243"/>
                <a:gd name="T29" fmla="*/ 2147483647 h 195"/>
                <a:gd name="T30" fmla="*/ 2147483647 w 243"/>
                <a:gd name="T31" fmla="*/ 2147483647 h 195"/>
                <a:gd name="T32" fmla="*/ 2147483647 w 243"/>
                <a:gd name="T33" fmla="*/ 2147483647 h 195"/>
                <a:gd name="T34" fmla="*/ 2147483647 w 243"/>
                <a:gd name="T35" fmla="*/ 2147483647 h 195"/>
                <a:gd name="T36" fmla="*/ 2147483647 w 243"/>
                <a:gd name="T37" fmla="*/ 2147483647 h 195"/>
                <a:gd name="T38" fmla="*/ 2147483647 w 243"/>
                <a:gd name="T39" fmla="*/ 2147483647 h 195"/>
                <a:gd name="T40" fmla="*/ 2147483647 w 243"/>
                <a:gd name="T41" fmla="*/ 2147483647 h 195"/>
                <a:gd name="T42" fmla="*/ 2147483647 w 243"/>
                <a:gd name="T43" fmla="*/ 2147483647 h 195"/>
                <a:gd name="T44" fmla="*/ 2147483647 w 243"/>
                <a:gd name="T45" fmla="*/ 2147483647 h 195"/>
                <a:gd name="T46" fmla="*/ 2147483647 w 243"/>
                <a:gd name="T47" fmla="*/ 2147483647 h 195"/>
                <a:gd name="T48" fmla="*/ 2147483647 w 243"/>
                <a:gd name="T49" fmla="*/ 2147483647 h 195"/>
                <a:gd name="T50" fmla="*/ 2147483647 w 243"/>
                <a:gd name="T51" fmla="*/ 2147483647 h 195"/>
                <a:gd name="T52" fmla="*/ 2147483647 w 243"/>
                <a:gd name="T53" fmla="*/ 2147483647 h 195"/>
                <a:gd name="T54" fmla="*/ 2147483647 w 243"/>
                <a:gd name="T55" fmla="*/ 2147483647 h 195"/>
                <a:gd name="T56" fmla="*/ 2147483647 w 243"/>
                <a:gd name="T57" fmla="*/ 2147483647 h 195"/>
                <a:gd name="T58" fmla="*/ 2147483647 w 243"/>
                <a:gd name="T59" fmla="*/ 2147483647 h 195"/>
                <a:gd name="T60" fmla="*/ 2147483647 w 243"/>
                <a:gd name="T61" fmla="*/ 2147483647 h 195"/>
                <a:gd name="T62" fmla="*/ 2147483647 w 243"/>
                <a:gd name="T63" fmla="*/ 2147483647 h 195"/>
                <a:gd name="T64" fmla="*/ 2147483647 w 243"/>
                <a:gd name="T65" fmla="*/ 2147483647 h 195"/>
                <a:gd name="T66" fmla="*/ 2147483647 w 243"/>
                <a:gd name="T67" fmla="*/ 2147483647 h 195"/>
                <a:gd name="T68" fmla="*/ 2147483647 w 243"/>
                <a:gd name="T69" fmla="*/ 2147483647 h 195"/>
                <a:gd name="T70" fmla="*/ 2147483647 w 243"/>
                <a:gd name="T71" fmla="*/ 2147483647 h 195"/>
                <a:gd name="T72" fmla="*/ 2147483647 w 243"/>
                <a:gd name="T73" fmla="*/ 2147483647 h 195"/>
                <a:gd name="T74" fmla="*/ 2147483647 w 243"/>
                <a:gd name="T75" fmla="*/ 2147483647 h 195"/>
                <a:gd name="T76" fmla="*/ 2147483647 w 243"/>
                <a:gd name="T77" fmla="*/ 0 h 195"/>
                <a:gd name="T78" fmla="*/ 2147483647 w 243"/>
                <a:gd name="T79" fmla="*/ 0 h 195"/>
                <a:gd name="T80" fmla="*/ 2147483647 w 243"/>
                <a:gd name="T81" fmla="*/ 0 h 195"/>
                <a:gd name="T82" fmla="*/ 2147483647 w 243"/>
                <a:gd name="T83" fmla="*/ 0 h 195"/>
                <a:gd name="T84" fmla="*/ 2147483647 w 243"/>
                <a:gd name="T85" fmla="*/ 2147483647 h 195"/>
                <a:gd name="T86" fmla="*/ 2147483647 w 243"/>
                <a:gd name="T87" fmla="*/ 2147483647 h 195"/>
                <a:gd name="T88" fmla="*/ 2147483647 w 243"/>
                <a:gd name="T89" fmla="*/ 2147483647 h 195"/>
                <a:gd name="T90" fmla="*/ 2147483647 w 243"/>
                <a:gd name="T91" fmla="*/ 2147483647 h 195"/>
                <a:gd name="T92" fmla="*/ 2147483647 w 243"/>
                <a:gd name="T93" fmla="*/ 2147483647 h 195"/>
                <a:gd name="T94" fmla="*/ 2147483647 w 243"/>
                <a:gd name="T95" fmla="*/ 2147483647 h 195"/>
                <a:gd name="T96" fmla="*/ 0 w 243"/>
                <a:gd name="T97" fmla="*/ 2147483647 h 19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43"/>
                <a:gd name="T148" fmla="*/ 0 h 195"/>
                <a:gd name="T149" fmla="*/ 243 w 243"/>
                <a:gd name="T150" fmla="*/ 195 h 19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43" h="195">
                  <a:moveTo>
                    <a:pt x="0" y="29"/>
                  </a:moveTo>
                  <a:lnTo>
                    <a:pt x="2" y="33"/>
                  </a:lnTo>
                  <a:lnTo>
                    <a:pt x="6" y="46"/>
                  </a:lnTo>
                  <a:lnTo>
                    <a:pt x="14" y="65"/>
                  </a:lnTo>
                  <a:lnTo>
                    <a:pt x="22" y="89"/>
                  </a:lnTo>
                  <a:lnTo>
                    <a:pt x="28" y="115"/>
                  </a:lnTo>
                  <a:lnTo>
                    <a:pt x="35" y="142"/>
                  </a:lnTo>
                  <a:lnTo>
                    <a:pt x="38" y="170"/>
                  </a:lnTo>
                  <a:lnTo>
                    <a:pt x="37" y="195"/>
                  </a:lnTo>
                  <a:lnTo>
                    <a:pt x="38" y="195"/>
                  </a:lnTo>
                  <a:lnTo>
                    <a:pt x="42" y="194"/>
                  </a:lnTo>
                  <a:lnTo>
                    <a:pt x="46" y="192"/>
                  </a:lnTo>
                  <a:lnTo>
                    <a:pt x="53" y="189"/>
                  </a:lnTo>
                  <a:lnTo>
                    <a:pt x="61" y="188"/>
                  </a:lnTo>
                  <a:lnTo>
                    <a:pt x="71" y="186"/>
                  </a:lnTo>
                  <a:lnTo>
                    <a:pt x="82" y="184"/>
                  </a:lnTo>
                  <a:lnTo>
                    <a:pt x="95" y="182"/>
                  </a:lnTo>
                  <a:lnTo>
                    <a:pt x="111" y="181"/>
                  </a:lnTo>
                  <a:lnTo>
                    <a:pt x="126" y="180"/>
                  </a:lnTo>
                  <a:lnTo>
                    <a:pt x="143" y="180"/>
                  </a:lnTo>
                  <a:lnTo>
                    <a:pt x="161" y="180"/>
                  </a:lnTo>
                  <a:lnTo>
                    <a:pt x="180" y="182"/>
                  </a:lnTo>
                  <a:lnTo>
                    <a:pt x="200" y="185"/>
                  </a:lnTo>
                  <a:lnTo>
                    <a:pt x="221" y="189"/>
                  </a:lnTo>
                  <a:lnTo>
                    <a:pt x="243" y="195"/>
                  </a:lnTo>
                  <a:lnTo>
                    <a:pt x="241" y="192"/>
                  </a:lnTo>
                  <a:lnTo>
                    <a:pt x="236" y="181"/>
                  </a:lnTo>
                  <a:lnTo>
                    <a:pt x="230" y="163"/>
                  </a:lnTo>
                  <a:lnTo>
                    <a:pt x="222" y="140"/>
                  </a:lnTo>
                  <a:lnTo>
                    <a:pt x="213" y="112"/>
                  </a:lnTo>
                  <a:lnTo>
                    <a:pt x="206" y="80"/>
                  </a:lnTo>
                  <a:lnTo>
                    <a:pt x="201" y="44"/>
                  </a:lnTo>
                  <a:lnTo>
                    <a:pt x="198" y="5"/>
                  </a:lnTo>
                  <a:lnTo>
                    <a:pt x="197" y="5"/>
                  </a:lnTo>
                  <a:lnTo>
                    <a:pt x="192" y="4"/>
                  </a:lnTo>
                  <a:lnTo>
                    <a:pt x="184" y="4"/>
                  </a:lnTo>
                  <a:lnTo>
                    <a:pt x="176" y="3"/>
                  </a:lnTo>
                  <a:lnTo>
                    <a:pt x="165" y="2"/>
                  </a:lnTo>
                  <a:lnTo>
                    <a:pt x="151" y="0"/>
                  </a:lnTo>
                  <a:lnTo>
                    <a:pt x="137" y="0"/>
                  </a:lnTo>
                  <a:lnTo>
                    <a:pt x="122" y="0"/>
                  </a:lnTo>
                  <a:lnTo>
                    <a:pt x="106" y="0"/>
                  </a:lnTo>
                  <a:lnTo>
                    <a:pt x="90" y="2"/>
                  </a:lnTo>
                  <a:lnTo>
                    <a:pt x="73" y="4"/>
                  </a:lnTo>
                  <a:lnTo>
                    <a:pt x="57" y="6"/>
                  </a:lnTo>
                  <a:lnTo>
                    <a:pt x="42" y="10"/>
                  </a:lnTo>
                  <a:lnTo>
                    <a:pt x="26" y="15"/>
                  </a:lnTo>
                  <a:lnTo>
                    <a:pt x="12" y="21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2" name="Freeform 36"/>
            <p:cNvSpPr>
              <a:spLocks/>
            </p:cNvSpPr>
            <p:nvPr/>
          </p:nvSpPr>
          <p:spPr bwMode="auto">
            <a:xfrm>
              <a:off x="6195" y="9532"/>
              <a:ext cx="597" cy="589"/>
            </a:xfrm>
            <a:custGeom>
              <a:avLst/>
              <a:gdLst>
                <a:gd name="T0" fmla="*/ 0 w 244"/>
                <a:gd name="T1" fmla="*/ 0 h 239"/>
                <a:gd name="T2" fmla="*/ 1718507093 w 244"/>
                <a:gd name="T3" fmla="*/ 2147483647 h 239"/>
                <a:gd name="T4" fmla="*/ 2147483647 w 244"/>
                <a:gd name="T5" fmla="*/ 2147483647 h 239"/>
                <a:gd name="T6" fmla="*/ 2147483647 w 244"/>
                <a:gd name="T7" fmla="*/ 2147483647 h 239"/>
                <a:gd name="T8" fmla="*/ 2147483647 w 244"/>
                <a:gd name="T9" fmla="*/ 2147483647 h 239"/>
                <a:gd name="T10" fmla="*/ 2147483647 w 244"/>
                <a:gd name="T11" fmla="*/ 2147483647 h 239"/>
                <a:gd name="T12" fmla="*/ 2147483647 w 244"/>
                <a:gd name="T13" fmla="*/ 2147483647 h 239"/>
                <a:gd name="T14" fmla="*/ 2147483647 w 244"/>
                <a:gd name="T15" fmla="*/ 2147483647 h 239"/>
                <a:gd name="T16" fmla="*/ 2147483647 w 244"/>
                <a:gd name="T17" fmla="*/ 2147483647 h 239"/>
                <a:gd name="T18" fmla="*/ 2147483647 w 244"/>
                <a:gd name="T19" fmla="*/ 2147483647 h 239"/>
                <a:gd name="T20" fmla="*/ 2147483647 w 244"/>
                <a:gd name="T21" fmla="*/ 2147483647 h 239"/>
                <a:gd name="T22" fmla="*/ 2147483647 w 244"/>
                <a:gd name="T23" fmla="*/ 2147483647 h 239"/>
                <a:gd name="T24" fmla="*/ 2147483647 w 244"/>
                <a:gd name="T25" fmla="*/ 2147483647 h 239"/>
                <a:gd name="T26" fmla="*/ 2147483647 w 244"/>
                <a:gd name="T27" fmla="*/ 2147483647 h 239"/>
                <a:gd name="T28" fmla="*/ 2147483647 w 244"/>
                <a:gd name="T29" fmla="*/ 2147483647 h 239"/>
                <a:gd name="T30" fmla="*/ 2147483647 w 244"/>
                <a:gd name="T31" fmla="*/ 2147483647 h 239"/>
                <a:gd name="T32" fmla="*/ 2147483647 w 244"/>
                <a:gd name="T33" fmla="*/ 2147483647 h 239"/>
                <a:gd name="T34" fmla="*/ 2147483647 w 244"/>
                <a:gd name="T35" fmla="*/ 2147483647 h 239"/>
                <a:gd name="T36" fmla="*/ 2147483647 w 244"/>
                <a:gd name="T37" fmla="*/ 2147483647 h 239"/>
                <a:gd name="T38" fmla="*/ 2147483647 w 244"/>
                <a:gd name="T39" fmla="*/ 2147483647 h 239"/>
                <a:gd name="T40" fmla="*/ 2147483647 w 244"/>
                <a:gd name="T41" fmla="*/ 2147483647 h 239"/>
                <a:gd name="T42" fmla="*/ 2147483647 w 244"/>
                <a:gd name="T43" fmla="*/ 2147483647 h 239"/>
                <a:gd name="T44" fmla="*/ 2147483647 w 244"/>
                <a:gd name="T45" fmla="*/ 2147483647 h 239"/>
                <a:gd name="T46" fmla="*/ 2147483647 w 244"/>
                <a:gd name="T47" fmla="*/ 2147483647 h 239"/>
                <a:gd name="T48" fmla="*/ 2147483647 w 244"/>
                <a:gd name="T49" fmla="*/ 2147483647 h 239"/>
                <a:gd name="T50" fmla="*/ 2147483647 w 244"/>
                <a:gd name="T51" fmla="*/ 2147483647 h 239"/>
                <a:gd name="T52" fmla="*/ 2147483647 w 244"/>
                <a:gd name="T53" fmla="*/ 2147483647 h 239"/>
                <a:gd name="T54" fmla="*/ 2147483647 w 244"/>
                <a:gd name="T55" fmla="*/ 2147483647 h 239"/>
                <a:gd name="T56" fmla="*/ 2147483647 w 244"/>
                <a:gd name="T57" fmla="*/ 2147483647 h 239"/>
                <a:gd name="T58" fmla="*/ 2147483647 w 244"/>
                <a:gd name="T59" fmla="*/ 2147483647 h 239"/>
                <a:gd name="T60" fmla="*/ 2147483647 w 244"/>
                <a:gd name="T61" fmla="*/ 2147483647 h 239"/>
                <a:gd name="T62" fmla="*/ 2147483647 w 244"/>
                <a:gd name="T63" fmla="*/ 2147483647 h 239"/>
                <a:gd name="T64" fmla="*/ 2147483647 w 244"/>
                <a:gd name="T65" fmla="*/ 2147483647 h 239"/>
                <a:gd name="T66" fmla="*/ 2147483647 w 244"/>
                <a:gd name="T67" fmla="*/ 2147483647 h 239"/>
                <a:gd name="T68" fmla="*/ 2147483647 w 244"/>
                <a:gd name="T69" fmla="*/ 2147483647 h 239"/>
                <a:gd name="T70" fmla="*/ 2147483647 w 244"/>
                <a:gd name="T71" fmla="*/ 2147483647 h 239"/>
                <a:gd name="T72" fmla="*/ 2147483647 w 244"/>
                <a:gd name="T73" fmla="*/ 2147483647 h 239"/>
                <a:gd name="T74" fmla="*/ 2147483647 w 244"/>
                <a:gd name="T75" fmla="*/ 2147483647 h 239"/>
                <a:gd name="T76" fmla="*/ 2147483647 w 244"/>
                <a:gd name="T77" fmla="*/ 2147483647 h 239"/>
                <a:gd name="T78" fmla="*/ 2147483647 w 244"/>
                <a:gd name="T79" fmla="*/ 2147483647 h 239"/>
                <a:gd name="T80" fmla="*/ 2147483647 w 244"/>
                <a:gd name="T81" fmla="*/ 2147483647 h 239"/>
                <a:gd name="T82" fmla="*/ 2147483647 w 244"/>
                <a:gd name="T83" fmla="*/ 2147483647 h 239"/>
                <a:gd name="T84" fmla="*/ 2147483647 w 244"/>
                <a:gd name="T85" fmla="*/ 2049256873 h 239"/>
                <a:gd name="T86" fmla="*/ 2147483647 w 244"/>
                <a:gd name="T87" fmla="*/ 0 h 239"/>
                <a:gd name="T88" fmla="*/ 0 w 244"/>
                <a:gd name="T89" fmla="*/ 0 h 23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4"/>
                <a:gd name="T136" fmla="*/ 0 h 239"/>
                <a:gd name="T137" fmla="*/ 244 w 244"/>
                <a:gd name="T138" fmla="*/ 239 h 23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4" h="239">
                  <a:moveTo>
                    <a:pt x="0" y="0"/>
                  </a:moveTo>
                  <a:lnTo>
                    <a:pt x="1" y="5"/>
                  </a:lnTo>
                  <a:lnTo>
                    <a:pt x="6" y="15"/>
                  </a:lnTo>
                  <a:lnTo>
                    <a:pt x="10" y="32"/>
                  </a:lnTo>
                  <a:lnTo>
                    <a:pt x="15" y="54"/>
                  </a:lnTo>
                  <a:lnTo>
                    <a:pt x="19" y="79"/>
                  </a:lnTo>
                  <a:lnTo>
                    <a:pt x="21" y="106"/>
                  </a:lnTo>
                  <a:lnTo>
                    <a:pt x="20" y="135"/>
                  </a:lnTo>
                  <a:lnTo>
                    <a:pt x="16" y="164"/>
                  </a:lnTo>
                  <a:lnTo>
                    <a:pt x="18" y="164"/>
                  </a:lnTo>
                  <a:lnTo>
                    <a:pt x="23" y="166"/>
                  </a:lnTo>
                  <a:lnTo>
                    <a:pt x="32" y="168"/>
                  </a:lnTo>
                  <a:lnTo>
                    <a:pt x="44" y="171"/>
                  </a:lnTo>
                  <a:lnTo>
                    <a:pt x="59" y="175"/>
                  </a:lnTo>
                  <a:lnTo>
                    <a:pt x="75" y="178"/>
                  </a:lnTo>
                  <a:lnTo>
                    <a:pt x="93" y="184"/>
                  </a:lnTo>
                  <a:lnTo>
                    <a:pt x="111" y="188"/>
                  </a:lnTo>
                  <a:lnTo>
                    <a:pt x="131" y="195"/>
                  </a:lnTo>
                  <a:lnTo>
                    <a:pt x="150" y="200"/>
                  </a:lnTo>
                  <a:lnTo>
                    <a:pt x="170" y="207"/>
                  </a:lnTo>
                  <a:lnTo>
                    <a:pt x="188" y="213"/>
                  </a:lnTo>
                  <a:lnTo>
                    <a:pt x="205" y="220"/>
                  </a:lnTo>
                  <a:lnTo>
                    <a:pt x="220" y="226"/>
                  </a:lnTo>
                  <a:lnTo>
                    <a:pt x="233" y="233"/>
                  </a:lnTo>
                  <a:lnTo>
                    <a:pt x="244" y="239"/>
                  </a:lnTo>
                  <a:lnTo>
                    <a:pt x="241" y="227"/>
                  </a:lnTo>
                  <a:lnTo>
                    <a:pt x="236" y="192"/>
                  </a:lnTo>
                  <a:lnTo>
                    <a:pt x="231" y="139"/>
                  </a:lnTo>
                  <a:lnTo>
                    <a:pt x="232" y="69"/>
                  </a:lnTo>
                  <a:lnTo>
                    <a:pt x="231" y="68"/>
                  </a:lnTo>
                  <a:lnTo>
                    <a:pt x="226" y="66"/>
                  </a:lnTo>
                  <a:lnTo>
                    <a:pt x="219" y="62"/>
                  </a:lnTo>
                  <a:lnTo>
                    <a:pt x="209" y="57"/>
                  </a:lnTo>
                  <a:lnTo>
                    <a:pt x="197" y="52"/>
                  </a:lnTo>
                  <a:lnTo>
                    <a:pt x="183" y="45"/>
                  </a:lnTo>
                  <a:lnTo>
                    <a:pt x="167" y="38"/>
                  </a:lnTo>
                  <a:lnTo>
                    <a:pt x="150" y="32"/>
                  </a:lnTo>
                  <a:lnTo>
                    <a:pt x="132" y="25"/>
                  </a:lnTo>
                  <a:lnTo>
                    <a:pt x="114" y="19"/>
                  </a:lnTo>
                  <a:lnTo>
                    <a:pt x="94" y="13"/>
                  </a:lnTo>
                  <a:lnTo>
                    <a:pt x="75" y="8"/>
                  </a:lnTo>
                  <a:lnTo>
                    <a:pt x="55" y="5"/>
                  </a:lnTo>
                  <a:lnTo>
                    <a:pt x="37" y="1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3" name="Freeform 38"/>
            <p:cNvSpPr>
              <a:spLocks/>
            </p:cNvSpPr>
            <p:nvPr/>
          </p:nvSpPr>
          <p:spPr bwMode="auto">
            <a:xfrm>
              <a:off x="6836" y="10143"/>
              <a:ext cx="641" cy="494"/>
            </a:xfrm>
            <a:custGeom>
              <a:avLst/>
              <a:gdLst>
                <a:gd name="T0" fmla="*/ 0 w 262"/>
                <a:gd name="T1" fmla="*/ 0 h 201"/>
                <a:gd name="T2" fmla="*/ 2147483647 w 262"/>
                <a:gd name="T3" fmla="*/ 2147483647 h 201"/>
                <a:gd name="T4" fmla="*/ 2147483647 w 262"/>
                <a:gd name="T5" fmla="*/ 2147483647 h 201"/>
                <a:gd name="T6" fmla="*/ 2147483647 w 262"/>
                <a:gd name="T7" fmla="*/ 2147483647 h 201"/>
                <a:gd name="T8" fmla="*/ 2147483647 w 262"/>
                <a:gd name="T9" fmla="*/ 2147483647 h 201"/>
                <a:gd name="T10" fmla="*/ 2147483647 w 262"/>
                <a:gd name="T11" fmla="*/ 2147483647 h 201"/>
                <a:gd name="T12" fmla="*/ 2147483647 w 262"/>
                <a:gd name="T13" fmla="*/ 2147483647 h 201"/>
                <a:gd name="T14" fmla="*/ 2147483647 w 262"/>
                <a:gd name="T15" fmla="*/ 2147483647 h 201"/>
                <a:gd name="T16" fmla="*/ 2147483647 w 262"/>
                <a:gd name="T17" fmla="*/ 2147483647 h 201"/>
                <a:gd name="T18" fmla="*/ 2147483647 w 262"/>
                <a:gd name="T19" fmla="*/ 2147483647 h 201"/>
                <a:gd name="T20" fmla="*/ 2147483647 w 262"/>
                <a:gd name="T21" fmla="*/ 2147483647 h 201"/>
                <a:gd name="T22" fmla="*/ 2147483647 w 262"/>
                <a:gd name="T23" fmla="*/ 2147483647 h 201"/>
                <a:gd name="T24" fmla="*/ 2147483647 w 262"/>
                <a:gd name="T25" fmla="*/ 2147483647 h 201"/>
                <a:gd name="T26" fmla="*/ 2147483647 w 262"/>
                <a:gd name="T27" fmla="*/ 2147483647 h 201"/>
                <a:gd name="T28" fmla="*/ 2147483647 w 262"/>
                <a:gd name="T29" fmla="*/ 2147483647 h 201"/>
                <a:gd name="T30" fmla="*/ 2147483647 w 262"/>
                <a:gd name="T31" fmla="*/ 2147483647 h 201"/>
                <a:gd name="T32" fmla="*/ 2147483647 w 262"/>
                <a:gd name="T33" fmla="*/ 2147483647 h 201"/>
                <a:gd name="T34" fmla="*/ 2147483647 w 262"/>
                <a:gd name="T35" fmla="*/ 2147483647 h 201"/>
                <a:gd name="T36" fmla="*/ 2147483647 w 262"/>
                <a:gd name="T37" fmla="*/ 2147483647 h 201"/>
                <a:gd name="T38" fmla="*/ 2147483647 w 262"/>
                <a:gd name="T39" fmla="*/ 2147483647 h 201"/>
                <a:gd name="T40" fmla="*/ 2147483647 w 262"/>
                <a:gd name="T41" fmla="*/ 2147483647 h 201"/>
                <a:gd name="T42" fmla="*/ 2147483647 w 262"/>
                <a:gd name="T43" fmla="*/ 2147483647 h 201"/>
                <a:gd name="T44" fmla="*/ 2147483647 w 262"/>
                <a:gd name="T45" fmla="*/ 2147483647 h 201"/>
                <a:gd name="T46" fmla="*/ 2147483647 w 262"/>
                <a:gd name="T47" fmla="*/ 2147483647 h 201"/>
                <a:gd name="T48" fmla="*/ 2147483647 w 262"/>
                <a:gd name="T49" fmla="*/ 2147483647 h 201"/>
                <a:gd name="T50" fmla="*/ 2147483647 w 262"/>
                <a:gd name="T51" fmla="*/ 2147483647 h 201"/>
                <a:gd name="T52" fmla="*/ 2147483647 w 262"/>
                <a:gd name="T53" fmla="*/ 2147483647 h 201"/>
                <a:gd name="T54" fmla="*/ 2147483647 w 262"/>
                <a:gd name="T55" fmla="*/ 2147483647 h 201"/>
                <a:gd name="T56" fmla="*/ 2147483647 w 262"/>
                <a:gd name="T57" fmla="*/ 2147483647 h 201"/>
                <a:gd name="T58" fmla="*/ 2147483647 w 262"/>
                <a:gd name="T59" fmla="*/ 2147483647 h 201"/>
                <a:gd name="T60" fmla="*/ 2147483647 w 262"/>
                <a:gd name="T61" fmla="*/ 2147483647 h 201"/>
                <a:gd name="T62" fmla="*/ 2147483647 w 262"/>
                <a:gd name="T63" fmla="*/ 2147483647 h 201"/>
                <a:gd name="T64" fmla="*/ 2147483647 w 262"/>
                <a:gd name="T65" fmla="*/ 2147483647 h 201"/>
                <a:gd name="T66" fmla="*/ 2147483647 w 262"/>
                <a:gd name="T67" fmla="*/ 2147483647 h 201"/>
                <a:gd name="T68" fmla="*/ 2147483647 w 262"/>
                <a:gd name="T69" fmla="*/ 2147483647 h 201"/>
                <a:gd name="T70" fmla="*/ 2147483647 w 262"/>
                <a:gd name="T71" fmla="*/ 2147483647 h 201"/>
                <a:gd name="T72" fmla="*/ 2147483647 w 262"/>
                <a:gd name="T73" fmla="*/ 2147483647 h 201"/>
                <a:gd name="T74" fmla="*/ 2147483647 w 262"/>
                <a:gd name="T75" fmla="*/ 2147483647 h 201"/>
                <a:gd name="T76" fmla="*/ 2147483647 w 262"/>
                <a:gd name="T77" fmla="*/ 2147483647 h 201"/>
                <a:gd name="T78" fmla="*/ 2147483647 w 262"/>
                <a:gd name="T79" fmla="*/ 2147483647 h 201"/>
                <a:gd name="T80" fmla="*/ 2147483647 w 262"/>
                <a:gd name="T81" fmla="*/ 2147483647 h 201"/>
                <a:gd name="T82" fmla="*/ 2147483647 w 262"/>
                <a:gd name="T83" fmla="*/ 2147483647 h 201"/>
                <a:gd name="T84" fmla="*/ 2147483647 w 262"/>
                <a:gd name="T85" fmla="*/ 2147483647 h 201"/>
                <a:gd name="T86" fmla="*/ 2147483647 w 262"/>
                <a:gd name="T87" fmla="*/ 2147483647 h 201"/>
                <a:gd name="T88" fmla="*/ 2147483647 w 262"/>
                <a:gd name="T89" fmla="*/ 2147483647 h 201"/>
                <a:gd name="T90" fmla="*/ 2147483647 w 262"/>
                <a:gd name="T91" fmla="*/ 2147483647 h 201"/>
                <a:gd name="T92" fmla="*/ 2147483647 w 262"/>
                <a:gd name="T93" fmla="*/ 2147483647 h 201"/>
                <a:gd name="T94" fmla="*/ 2147483647 w 262"/>
                <a:gd name="T95" fmla="*/ 2147483647 h 201"/>
                <a:gd name="T96" fmla="*/ 0 w 262"/>
                <a:gd name="T97" fmla="*/ 0 h 20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2"/>
                <a:gd name="T148" fmla="*/ 0 h 201"/>
                <a:gd name="T149" fmla="*/ 262 w 262"/>
                <a:gd name="T150" fmla="*/ 201 h 20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2" h="201">
                  <a:moveTo>
                    <a:pt x="0" y="0"/>
                  </a:moveTo>
                  <a:lnTo>
                    <a:pt x="2" y="3"/>
                  </a:lnTo>
                  <a:lnTo>
                    <a:pt x="7" y="14"/>
                  </a:lnTo>
                  <a:lnTo>
                    <a:pt x="14" y="31"/>
                  </a:lnTo>
                  <a:lnTo>
                    <a:pt x="21" y="54"/>
                  </a:lnTo>
                  <a:lnTo>
                    <a:pt x="29" y="81"/>
                  </a:lnTo>
                  <a:lnTo>
                    <a:pt x="33" y="113"/>
                  </a:lnTo>
                  <a:lnTo>
                    <a:pt x="34" y="149"/>
                  </a:lnTo>
                  <a:lnTo>
                    <a:pt x="32" y="188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45" y="191"/>
                  </a:lnTo>
                  <a:lnTo>
                    <a:pt x="54" y="193"/>
                  </a:lnTo>
                  <a:lnTo>
                    <a:pt x="66" y="196"/>
                  </a:lnTo>
                  <a:lnTo>
                    <a:pt x="79" y="197"/>
                  </a:lnTo>
                  <a:lnTo>
                    <a:pt x="93" y="199"/>
                  </a:lnTo>
                  <a:lnTo>
                    <a:pt x="110" y="200"/>
                  </a:lnTo>
                  <a:lnTo>
                    <a:pt x="127" y="201"/>
                  </a:lnTo>
                  <a:lnTo>
                    <a:pt x="146" y="201"/>
                  </a:lnTo>
                  <a:lnTo>
                    <a:pt x="165" y="201"/>
                  </a:lnTo>
                  <a:lnTo>
                    <a:pt x="185" y="199"/>
                  </a:lnTo>
                  <a:lnTo>
                    <a:pt x="204" y="196"/>
                  </a:lnTo>
                  <a:lnTo>
                    <a:pt x="223" y="191"/>
                  </a:lnTo>
                  <a:lnTo>
                    <a:pt x="243" y="185"/>
                  </a:lnTo>
                  <a:lnTo>
                    <a:pt x="262" y="177"/>
                  </a:lnTo>
                  <a:lnTo>
                    <a:pt x="259" y="174"/>
                  </a:lnTo>
                  <a:lnTo>
                    <a:pt x="254" y="166"/>
                  </a:lnTo>
                  <a:lnTo>
                    <a:pt x="246" y="152"/>
                  </a:lnTo>
                  <a:lnTo>
                    <a:pt x="238" y="133"/>
                  </a:lnTo>
                  <a:lnTo>
                    <a:pt x="230" y="110"/>
                  </a:lnTo>
                  <a:lnTo>
                    <a:pt x="223" y="83"/>
                  </a:lnTo>
                  <a:lnTo>
                    <a:pt x="220" y="53"/>
                  </a:lnTo>
                  <a:lnTo>
                    <a:pt x="220" y="18"/>
                  </a:lnTo>
                  <a:lnTo>
                    <a:pt x="219" y="18"/>
                  </a:lnTo>
                  <a:lnTo>
                    <a:pt x="214" y="19"/>
                  </a:lnTo>
                  <a:lnTo>
                    <a:pt x="208" y="20"/>
                  </a:lnTo>
                  <a:lnTo>
                    <a:pt x="200" y="20"/>
                  </a:lnTo>
                  <a:lnTo>
                    <a:pt x="189" y="21"/>
                  </a:lnTo>
                  <a:lnTo>
                    <a:pt x="177" y="22"/>
                  </a:lnTo>
                  <a:lnTo>
                    <a:pt x="163" y="23"/>
                  </a:lnTo>
                  <a:lnTo>
                    <a:pt x="148" y="23"/>
                  </a:lnTo>
                  <a:lnTo>
                    <a:pt x="132" y="23"/>
                  </a:lnTo>
                  <a:lnTo>
                    <a:pt x="114" y="22"/>
                  </a:lnTo>
                  <a:lnTo>
                    <a:pt x="96" y="21"/>
                  </a:lnTo>
                  <a:lnTo>
                    <a:pt x="77" y="19"/>
                  </a:lnTo>
                  <a:lnTo>
                    <a:pt x="58" y="15"/>
                  </a:lnTo>
                  <a:lnTo>
                    <a:pt x="38" y="12"/>
                  </a:lnTo>
                  <a:lnTo>
                    <a:pt x="19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4" name="Freeform 39"/>
            <p:cNvSpPr>
              <a:spLocks/>
            </p:cNvSpPr>
            <p:nvPr/>
          </p:nvSpPr>
          <p:spPr bwMode="auto">
            <a:xfrm>
              <a:off x="6313" y="10453"/>
              <a:ext cx="663" cy="611"/>
            </a:xfrm>
            <a:custGeom>
              <a:avLst/>
              <a:gdLst>
                <a:gd name="T0" fmla="*/ 0 w 270"/>
                <a:gd name="T1" fmla="*/ 0 h 248"/>
                <a:gd name="T2" fmla="*/ 2147483647 w 270"/>
                <a:gd name="T3" fmla="*/ 2147483647 h 248"/>
                <a:gd name="T4" fmla="*/ 2147483647 w 270"/>
                <a:gd name="T5" fmla="*/ 2147483647 h 248"/>
                <a:gd name="T6" fmla="*/ 2147483647 w 270"/>
                <a:gd name="T7" fmla="*/ 2147483647 h 248"/>
                <a:gd name="T8" fmla="*/ 2147483647 w 270"/>
                <a:gd name="T9" fmla="*/ 2147483647 h 248"/>
                <a:gd name="T10" fmla="*/ 2147483647 w 270"/>
                <a:gd name="T11" fmla="*/ 2147483647 h 248"/>
                <a:gd name="T12" fmla="*/ 2147483647 w 270"/>
                <a:gd name="T13" fmla="*/ 2147483647 h 248"/>
                <a:gd name="T14" fmla="*/ 2147483647 w 270"/>
                <a:gd name="T15" fmla="*/ 2147483647 h 248"/>
                <a:gd name="T16" fmla="*/ 2147483647 w 270"/>
                <a:gd name="T17" fmla="*/ 2147483647 h 248"/>
                <a:gd name="T18" fmla="*/ 2147483647 w 270"/>
                <a:gd name="T19" fmla="*/ 2147483647 h 248"/>
                <a:gd name="T20" fmla="*/ 2147483647 w 270"/>
                <a:gd name="T21" fmla="*/ 2147483647 h 248"/>
                <a:gd name="T22" fmla="*/ 2147483647 w 270"/>
                <a:gd name="T23" fmla="*/ 2147483647 h 248"/>
                <a:gd name="T24" fmla="*/ 2147483647 w 270"/>
                <a:gd name="T25" fmla="*/ 2147483647 h 248"/>
                <a:gd name="T26" fmla="*/ 2147483647 w 270"/>
                <a:gd name="T27" fmla="*/ 2147483647 h 248"/>
                <a:gd name="T28" fmla="*/ 2147483647 w 270"/>
                <a:gd name="T29" fmla="*/ 2147483647 h 248"/>
                <a:gd name="T30" fmla="*/ 2147483647 w 270"/>
                <a:gd name="T31" fmla="*/ 2147483647 h 248"/>
                <a:gd name="T32" fmla="*/ 2147483647 w 270"/>
                <a:gd name="T33" fmla="*/ 2147483647 h 248"/>
                <a:gd name="T34" fmla="*/ 2147483647 w 270"/>
                <a:gd name="T35" fmla="*/ 2147483647 h 248"/>
                <a:gd name="T36" fmla="*/ 2147483647 w 270"/>
                <a:gd name="T37" fmla="*/ 2147483647 h 248"/>
                <a:gd name="T38" fmla="*/ 2147483647 w 270"/>
                <a:gd name="T39" fmla="*/ 2147483647 h 248"/>
                <a:gd name="T40" fmla="*/ 2147483647 w 270"/>
                <a:gd name="T41" fmla="*/ 2147483647 h 248"/>
                <a:gd name="T42" fmla="*/ 2147483647 w 270"/>
                <a:gd name="T43" fmla="*/ 2147483647 h 248"/>
                <a:gd name="T44" fmla="*/ 2147483647 w 270"/>
                <a:gd name="T45" fmla="*/ 2147483647 h 248"/>
                <a:gd name="T46" fmla="*/ 2147483647 w 270"/>
                <a:gd name="T47" fmla="*/ 2147483647 h 248"/>
                <a:gd name="T48" fmla="*/ 2147483647 w 270"/>
                <a:gd name="T49" fmla="*/ 2147483647 h 248"/>
                <a:gd name="T50" fmla="*/ 2147483647 w 270"/>
                <a:gd name="T51" fmla="*/ 2147483647 h 248"/>
                <a:gd name="T52" fmla="*/ 2147483647 w 270"/>
                <a:gd name="T53" fmla="*/ 2147483647 h 248"/>
                <a:gd name="T54" fmla="*/ 2147483647 w 270"/>
                <a:gd name="T55" fmla="*/ 2147483647 h 248"/>
                <a:gd name="T56" fmla="*/ 2147483647 w 270"/>
                <a:gd name="T57" fmla="*/ 2147483647 h 248"/>
                <a:gd name="T58" fmla="*/ 2147483647 w 270"/>
                <a:gd name="T59" fmla="*/ 2147483647 h 248"/>
                <a:gd name="T60" fmla="*/ 2147483647 w 270"/>
                <a:gd name="T61" fmla="*/ 2147483647 h 248"/>
                <a:gd name="T62" fmla="*/ 2147483647 w 270"/>
                <a:gd name="T63" fmla="*/ 2147483647 h 248"/>
                <a:gd name="T64" fmla="*/ 2147483647 w 270"/>
                <a:gd name="T65" fmla="*/ 2147483647 h 248"/>
                <a:gd name="T66" fmla="*/ 2147483647 w 270"/>
                <a:gd name="T67" fmla="*/ 2147483647 h 248"/>
                <a:gd name="T68" fmla="*/ 2147483647 w 270"/>
                <a:gd name="T69" fmla="*/ 2147483647 h 248"/>
                <a:gd name="T70" fmla="*/ 2147483647 w 270"/>
                <a:gd name="T71" fmla="*/ 2147483647 h 248"/>
                <a:gd name="T72" fmla="*/ 2147483647 w 270"/>
                <a:gd name="T73" fmla="*/ 2147483647 h 248"/>
                <a:gd name="T74" fmla="*/ 2147483647 w 270"/>
                <a:gd name="T75" fmla="*/ 2147483647 h 248"/>
                <a:gd name="T76" fmla="*/ 2147483647 w 270"/>
                <a:gd name="T77" fmla="*/ 2147483647 h 248"/>
                <a:gd name="T78" fmla="*/ 2147483647 w 270"/>
                <a:gd name="T79" fmla="*/ 2147483647 h 248"/>
                <a:gd name="T80" fmla="*/ 2147483647 w 270"/>
                <a:gd name="T81" fmla="*/ 2147483647 h 248"/>
                <a:gd name="T82" fmla="*/ 2147483647 w 270"/>
                <a:gd name="T83" fmla="*/ 2147483647 h 248"/>
                <a:gd name="T84" fmla="*/ 2147483647 w 270"/>
                <a:gd name="T85" fmla="*/ 2147483647 h 248"/>
                <a:gd name="T86" fmla="*/ 2147483647 w 270"/>
                <a:gd name="T87" fmla="*/ 2147483647 h 248"/>
                <a:gd name="T88" fmla="*/ 0 w 270"/>
                <a:gd name="T89" fmla="*/ 0 h 2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48"/>
                <a:gd name="T137" fmla="*/ 270 w 270"/>
                <a:gd name="T138" fmla="*/ 248 h 2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48">
                  <a:moveTo>
                    <a:pt x="0" y="0"/>
                  </a:moveTo>
                  <a:lnTo>
                    <a:pt x="2" y="4"/>
                  </a:lnTo>
                  <a:lnTo>
                    <a:pt x="8" y="15"/>
                  </a:lnTo>
                  <a:lnTo>
                    <a:pt x="17" y="34"/>
                  </a:lnTo>
                  <a:lnTo>
                    <a:pt x="28" y="55"/>
                  </a:lnTo>
                  <a:lnTo>
                    <a:pt x="38" y="83"/>
                  </a:lnTo>
                  <a:lnTo>
                    <a:pt x="46" y="111"/>
                  </a:lnTo>
                  <a:lnTo>
                    <a:pt x="50" y="142"/>
                  </a:lnTo>
                  <a:lnTo>
                    <a:pt x="50" y="171"/>
                  </a:lnTo>
                  <a:lnTo>
                    <a:pt x="52" y="172"/>
                  </a:lnTo>
                  <a:lnTo>
                    <a:pt x="58" y="173"/>
                  </a:lnTo>
                  <a:lnTo>
                    <a:pt x="67" y="177"/>
                  </a:lnTo>
                  <a:lnTo>
                    <a:pt x="79" y="181"/>
                  </a:lnTo>
                  <a:lnTo>
                    <a:pt x="93" y="185"/>
                  </a:lnTo>
                  <a:lnTo>
                    <a:pt x="108" y="191"/>
                  </a:lnTo>
                  <a:lnTo>
                    <a:pt x="126" y="196"/>
                  </a:lnTo>
                  <a:lnTo>
                    <a:pt x="145" y="203"/>
                  </a:lnTo>
                  <a:lnTo>
                    <a:pt x="163" y="209"/>
                  </a:lnTo>
                  <a:lnTo>
                    <a:pt x="182" y="216"/>
                  </a:lnTo>
                  <a:lnTo>
                    <a:pt x="201" y="222"/>
                  </a:lnTo>
                  <a:lnTo>
                    <a:pt x="218" y="228"/>
                  </a:lnTo>
                  <a:lnTo>
                    <a:pt x="234" y="234"/>
                  </a:lnTo>
                  <a:lnTo>
                    <a:pt x="248" y="239"/>
                  </a:lnTo>
                  <a:lnTo>
                    <a:pt x="260" y="244"/>
                  </a:lnTo>
                  <a:lnTo>
                    <a:pt x="270" y="248"/>
                  </a:lnTo>
                  <a:lnTo>
                    <a:pt x="266" y="232"/>
                  </a:lnTo>
                  <a:lnTo>
                    <a:pt x="256" y="191"/>
                  </a:lnTo>
                  <a:lnTo>
                    <a:pt x="247" y="131"/>
                  </a:lnTo>
                  <a:lnTo>
                    <a:pt x="246" y="62"/>
                  </a:lnTo>
                  <a:lnTo>
                    <a:pt x="244" y="62"/>
                  </a:lnTo>
                  <a:lnTo>
                    <a:pt x="237" y="60"/>
                  </a:lnTo>
                  <a:lnTo>
                    <a:pt x="226" y="58"/>
                  </a:lnTo>
                  <a:lnTo>
                    <a:pt x="213" y="54"/>
                  </a:lnTo>
                  <a:lnTo>
                    <a:pt x="195" y="51"/>
                  </a:lnTo>
                  <a:lnTo>
                    <a:pt x="178" y="47"/>
                  </a:lnTo>
                  <a:lnTo>
                    <a:pt x="157" y="41"/>
                  </a:lnTo>
                  <a:lnTo>
                    <a:pt x="136" y="37"/>
                  </a:lnTo>
                  <a:lnTo>
                    <a:pt x="114" y="31"/>
                  </a:lnTo>
                  <a:lnTo>
                    <a:pt x="93" y="26"/>
                  </a:lnTo>
                  <a:lnTo>
                    <a:pt x="72" y="20"/>
                  </a:lnTo>
                  <a:lnTo>
                    <a:pt x="53" y="16"/>
                  </a:lnTo>
                  <a:lnTo>
                    <a:pt x="36" y="11"/>
                  </a:lnTo>
                  <a:lnTo>
                    <a:pt x="20" y="6"/>
                  </a:lnTo>
                  <a:lnTo>
                    <a:pt x="8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5" name="Freeform 40"/>
            <p:cNvSpPr>
              <a:spLocks/>
            </p:cNvSpPr>
            <p:nvPr/>
          </p:nvSpPr>
          <p:spPr bwMode="auto">
            <a:xfrm>
              <a:off x="6983" y="11013"/>
              <a:ext cx="789" cy="560"/>
            </a:xfrm>
            <a:custGeom>
              <a:avLst/>
              <a:gdLst>
                <a:gd name="T0" fmla="*/ 2147483647 w 321"/>
                <a:gd name="T1" fmla="*/ 2147483647 h 226"/>
                <a:gd name="T2" fmla="*/ 2147483647 w 321"/>
                <a:gd name="T3" fmla="*/ 2147483647 h 226"/>
                <a:gd name="T4" fmla="*/ 2147483647 w 321"/>
                <a:gd name="T5" fmla="*/ 2147483647 h 226"/>
                <a:gd name="T6" fmla="*/ 2147483647 w 321"/>
                <a:gd name="T7" fmla="*/ 2147483647 h 226"/>
                <a:gd name="T8" fmla="*/ 2147483647 w 321"/>
                <a:gd name="T9" fmla="*/ 2147483647 h 226"/>
                <a:gd name="T10" fmla="*/ 2147483647 w 321"/>
                <a:gd name="T11" fmla="*/ 2147483647 h 226"/>
                <a:gd name="T12" fmla="*/ 2147483647 w 321"/>
                <a:gd name="T13" fmla="*/ 2147483647 h 226"/>
                <a:gd name="T14" fmla="*/ 2147483647 w 321"/>
                <a:gd name="T15" fmla="*/ 2147483647 h 226"/>
                <a:gd name="T16" fmla="*/ 2147483647 w 321"/>
                <a:gd name="T17" fmla="*/ 2147483647 h 226"/>
                <a:gd name="T18" fmla="*/ 2147483647 w 321"/>
                <a:gd name="T19" fmla="*/ 2147483647 h 226"/>
                <a:gd name="T20" fmla="*/ 2147483647 w 321"/>
                <a:gd name="T21" fmla="*/ 2147483647 h 226"/>
                <a:gd name="T22" fmla="*/ 2147483647 w 321"/>
                <a:gd name="T23" fmla="*/ 2147483647 h 226"/>
                <a:gd name="T24" fmla="*/ 2147483647 w 321"/>
                <a:gd name="T25" fmla="*/ 2147483647 h 226"/>
                <a:gd name="T26" fmla="*/ 2147483647 w 321"/>
                <a:gd name="T27" fmla="*/ 2147483647 h 226"/>
                <a:gd name="T28" fmla="*/ 2147483647 w 321"/>
                <a:gd name="T29" fmla="*/ 2147483647 h 226"/>
                <a:gd name="T30" fmla="*/ 2147483647 w 321"/>
                <a:gd name="T31" fmla="*/ 2147483647 h 226"/>
                <a:gd name="T32" fmla="*/ 0 w 321"/>
                <a:gd name="T33" fmla="*/ 0 h 226"/>
                <a:gd name="T34" fmla="*/ 2147483647 w 321"/>
                <a:gd name="T35" fmla="*/ 2147483647 h 226"/>
                <a:gd name="T36" fmla="*/ 2147483647 w 321"/>
                <a:gd name="T37" fmla="*/ 2147483647 h 226"/>
                <a:gd name="T38" fmla="*/ 2147483647 w 321"/>
                <a:gd name="T39" fmla="*/ 2147483647 h 226"/>
                <a:gd name="T40" fmla="*/ 2147483647 w 321"/>
                <a:gd name="T41" fmla="*/ 2147483647 h 226"/>
                <a:gd name="T42" fmla="*/ 2147483647 w 321"/>
                <a:gd name="T43" fmla="*/ 2147483647 h 226"/>
                <a:gd name="T44" fmla="*/ 2147483647 w 321"/>
                <a:gd name="T45" fmla="*/ 2147483647 h 226"/>
                <a:gd name="T46" fmla="*/ 2147483647 w 321"/>
                <a:gd name="T47" fmla="*/ 2147483647 h 226"/>
                <a:gd name="T48" fmla="*/ 2147483647 w 321"/>
                <a:gd name="T49" fmla="*/ 2147483647 h 226"/>
                <a:gd name="T50" fmla="*/ 2147483647 w 321"/>
                <a:gd name="T51" fmla="*/ 2147483647 h 226"/>
                <a:gd name="T52" fmla="*/ 2147483647 w 321"/>
                <a:gd name="T53" fmla="*/ 2147483647 h 226"/>
                <a:gd name="T54" fmla="*/ 2147483647 w 321"/>
                <a:gd name="T55" fmla="*/ 2147483647 h 226"/>
                <a:gd name="T56" fmla="*/ 2147483647 w 321"/>
                <a:gd name="T57" fmla="*/ 2147483647 h 226"/>
                <a:gd name="T58" fmla="*/ 2147483647 w 321"/>
                <a:gd name="T59" fmla="*/ 2147483647 h 226"/>
                <a:gd name="T60" fmla="*/ 2147483647 w 321"/>
                <a:gd name="T61" fmla="*/ 2147483647 h 226"/>
                <a:gd name="T62" fmla="*/ 2147483647 w 321"/>
                <a:gd name="T63" fmla="*/ 2147483647 h 226"/>
                <a:gd name="T64" fmla="*/ 2147483647 w 321"/>
                <a:gd name="T65" fmla="*/ 2147483647 h 226"/>
                <a:gd name="T66" fmla="*/ 2147483647 w 321"/>
                <a:gd name="T67" fmla="*/ 2147483647 h 226"/>
                <a:gd name="T68" fmla="*/ 2147483647 w 321"/>
                <a:gd name="T69" fmla="*/ 2147483647 h 226"/>
                <a:gd name="T70" fmla="*/ 2147483647 w 321"/>
                <a:gd name="T71" fmla="*/ 2147483647 h 226"/>
                <a:gd name="T72" fmla="*/ 2147483647 w 321"/>
                <a:gd name="T73" fmla="*/ 2147483647 h 226"/>
                <a:gd name="T74" fmla="*/ 2147483647 w 321"/>
                <a:gd name="T75" fmla="*/ 2147483647 h 226"/>
                <a:gd name="T76" fmla="*/ 2147483647 w 321"/>
                <a:gd name="T77" fmla="*/ 2147483647 h 226"/>
                <a:gd name="T78" fmla="*/ 2147483647 w 321"/>
                <a:gd name="T79" fmla="*/ 2147483647 h 226"/>
                <a:gd name="T80" fmla="*/ 2147483647 w 321"/>
                <a:gd name="T81" fmla="*/ 2147483647 h 226"/>
                <a:gd name="T82" fmla="*/ 2147483647 w 321"/>
                <a:gd name="T83" fmla="*/ 2147483647 h 226"/>
                <a:gd name="T84" fmla="*/ 2147483647 w 321"/>
                <a:gd name="T85" fmla="*/ 2147483647 h 226"/>
                <a:gd name="T86" fmla="*/ 2147483647 w 321"/>
                <a:gd name="T87" fmla="*/ 2147483647 h 226"/>
                <a:gd name="T88" fmla="*/ 2147483647 w 321"/>
                <a:gd name="T89" fmla="*/ 2147483647 h 226"/>
                <a:gd name="T90" fmla="*/ 2147483647 w 321"/>
                <a:gd name="T91" fmla="*/ 2147483647 h 226"/>
                <a:gd name="T92" fmla="*/ 2147483647 w 321"/>
                <a:gd name="T93" fmla="*/ 2147483647 h 226"/>
                <a:gd name="T94" fmla="*/ 2147483647 w 321"/>
                <a:gd name="T95" fmla="*/ 2147483647 h 226"/>
                <a:gd name="T96" fmla="*/ 2147483647 w 321"/>
                <a:gd name="T97" fmla="*/ 2147483647 h 22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21"/>
                <a:gd name="T148" fmla="*/ 0 h 226"/>
                <a:gd name="T149" fmla="*/ 321 w 321"/>
                <a:gd name="T150" fmla="*/ 226 h 22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21" h="226">
                  <a:moveTo>
                    <a:pt x="269" y="34"/>
                  </a:moveTo>
                  <a:lnTo>
                    <a:pt x="266" y="34"/>
                  </a:lnTo>
                  <a:lnTo>
                    <a:pt x="262" y="35"/>
                  </a:lnTo>
                  <a:lnTo>
                    <a:pt x="253" y="35"/>
                  </a:lnTo>
                  <a:lnTo>
                    <a:pt x="242" y="36"/>
                  </a:lnTo>
                  <a:lnTo>
                    <a:pt x="228" y="37"/>
                  </a:lnTo>
                  <a:lnTo>
                    <a:pt x="212" y="37"/>
                  </a:lnTo>
                  <a:lnTo>
                    <a:pt x="195" y="38"/>
                  </a:lnTo>
                  <a:lnTo>
                    <a:pt x="175" y="37"/>
                  </a:lnTo>
                  <a:lnTo>
                    <a:pt x="154" y="36"/>
                  </a:lnTo>
                  <a:lnTo>
                    <a:pt x="133" y="35"/>
                  </a:lnTo>
                  <a:lnTo>
                    <a:pt x="110" y="32"/>
                  </a:lnTo>
                  <a:lnTo>
                    <a:pt x="88" y="28"/>
                  </a:lnTo>
                  <a:lnTo>
                    <a:pt x="65" y="23"/>
                  </a:lnTo>
                  <a:lnTo>
                    <a:pt x="43" y="17"/>
                  </a:lnTo>
                  <a:lnTo>
                    <a:pt x="21" y="10"/>
                  </a:lnTo>
                  <a:lnTo>
                    <a:pt x="0" y="0"/>
                  </a:lnTo>
                  <a:lnTo>
                    <a:pt x="2" y="4"/>
                  </a:lnTo>
                  <a:lnTo>
                    <a:pt x="7" y="16"/>
                  </a:lnTo>
                  <a:lnTo>
                    <a:pt x="13" y="35"/>
                  </a:lnTo>
                  <a:lnTo>
                    <a:pt x="21" y="59"/>
                  </a:lnTo>
                  <a:lnTo>
                    <a:pt x="29" y="86"/>
                  </a:lnTo>
                  <a:lnTo>
                    <a:pt x="37" y="117"/>
                  </a:lnTo>
                  <a:lnTo>
                    <a:pt x="42" y="148"/>
                  </a:lnTo>
                  <a:lnTo>
                    <a:pt x="46" y="181"/>
                  </a:lnTo>
                  <a:lnTo>
                    <a:pt x="49" y="182"/>
                  </a:lnTo>
                  <a:lnTo>
                    <a:pt x="54" y="184"/>
                  </a:lnTo>
                  <a:lnTo>
                    <a:pt x="64" y="187"/>
                  </a:lnTo>
                  <a:lnTo>
                    <a:pt x="76" y="191"/>
                  </a:lnTo>
                  <a:lnTo>
                    <a:pt x="92" y="195"/>
                  </a:lnTo>
                  <a:lnTo>
                    <a:pt x="108" y="201"/>
                  </a:lnTo>
                  <a:lnTo>
                    <a:pt x="128" y="206"/>
                  </a:lnTo>
                  <a:lnTo>
                    <a:pt x="149" y="211"/>
                  </a:lnTo>
                  <a:lnTo>
                    <a:pt x="171" y="215"/>
                  </a:lnTo>
                  <a:lnTo>
                    <a:pt x="193" y="219"/>
                  </a:lnTo>
                  <a:lnTo>
                    <a:pt x="216" y="223"/>
                  </a:lnTo>
                  <a:lnTo>
                    <a:pt x="239" y="225"/>
                  </a:lnTo>
                  <a:lnTo>
                    <a:pt x="261" y="226"/>
                  </a:lnTo>
                  <a:lnTo>
                    <a:pt x="283" y="225"/>
                  </a:lnTo>
                  <a:lnTo>
                    <a:pt x="303" y="223"/>
                  </a:lnTo>
                  <a:lnTo>
                    <a:pt x="321" y="218"/>
                  </a:lnTo>
                  <a:lnTo>
                    <a:pt x="319" y="214"/>
                  </a:lnTo>
                  <a:lnTo>
                    <a:pt x="314" y="202"/>
                  </a:lnTo>
                  <a:lnTo>
                    <a:pt x="306" y="182"/>
                  </a:lnTo>
                  <a:lnTo>
                    <a:pt x="297" y="158"/>
                  </a:lnTo>
                  <a:lnTo>
                    <a:pt x="288" y="130"/>
                  </a:lnTo>
                  <a:lnTo>
                    <a:pt x="280" y="99"/>
                  </a:lnTo>
                  <a:lnTo>
                    <a:pt x="273" y="67"/>
                  </a:lnTo>
                  <a:lnTo>
                    <a:pt x="269" y="34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6" name="Freeform 43"/>
            <p:cNvSpPr>
              <a:spLocks/>
            </p:cNvSpPr>
            <p:nvPr/>
          </p:nvSpPr>
          <p:spPr bwMode="auto">
            <a:xfrm>
              <a:off x="7882" y="9642"/>
              <a:ext cx="376" cy="737"/>
            </a:xfrm>
            <a:custGeom>
              <a:avLst/>
              <a:gdLst>
                <a:gd name="T0" fmla="*/ 2147483647 w 154"/>
                <a:gd name="T1" fmla="*/ 0 h 298"/>
                <a:gd name="T2" fmla="*/ 2147483647 w 154"/>
                <a:gd name="T3" fmla="*/ 2147483647 h 298"/>
                <a:gd name="T4" fmla="*/ 2147483647 w 154"/>
                <a:gd name="T5" fmla="*/ 2147483647 h 298"/>
                <a:gd name="T6" fmla="*/ 2147483647 w 154"/>
                <a:gd name="T7" fmla="*/ 2147483647 h 298"/>
                <a:gd name="T8" fmla="*/ 2147483647 w 154"/>
                <a:gd name="T9" fmla="*/ 2147483647 h 298"/>
                <a:gd name="T10" fmla="*/ 2147483647 w 154"/>
                <a:gd name="T11" fmla="*/ 2147483647 h 298"/>
                <a:gd name="T12" fmla="*/ 2147483647 w 154"/>
                <a:gd name="T13" fmla="*/ 2147483647 h 298"/>
                <a:gd name="T14" fmla="*/ 2147483647 w 154"/>
                <a:gd name="T15" fmla="*/ 2147483647 h 298"/>
                <a:gd name="T16" fmla="*/ 0 w 154"/>
                <a:gd name="T17" fmla="*/ 2147483647 h 298"/>
                <a:gd name="T18" fmla="*/ 2147483647 w 154"/>
                <a:gd name="T19" fmla="*/ 2147483647 h 298"/>
                <a:gd name="T20" fmla="*/ 2147483647 w 154"/>
                <a:gd name="T21" fmla="*/ 2147483647 h 298"/>
                <a:gd name="T22" fmla="*/ 2147483647 w 154"/>
                <a:gd name="T23" fmla="*/ 2147483647 h 298"/>
                <a:gd name="T24" fmla="*/ 2147483647 w 154"/>
                <a:gd name="T25" fmla="*/ 2147483647 h 298"/>
                <a:gd name="T26" fmla="*/ 2147483647 w 154"/>
                <a:gd name="T27" fmla="*/ 2147483647 h 298"/>
                <a:gd name="T28" fmla="*/ 2147483647 w 154"/>
                <a:gd name="T29" fmla="*/ 2147483647 h 298"/>
                <a:gd name="T30" fmla="*/ 2147483647 w 154"/>
                <a:gd name="T31" fmla="*/ 2147483647 h 298"/>
                <a:gd name="T32" fmla="*/ 2147483647 w 154"/>
                <a:gd name="T33" fmla="*/ 2147483647 h 298"/>
                <a:gd name="T34" fmla="*/ 2147483647 w 154"/>
                <a:gd name="T35" fmla="*/ 2147483647 h 298"/>
                <a:gd name="T36" fmla="*/ 2147483647 w 154"/>
                <a:gd name="T37" fmla="*/ 2147483647 h 298"/>
                <a:gd name="T38" fmla="*/ 2147483647 w 154"/>
                <a:gd name="T39" fmla="*/ 2147483647 h 298"/>
                <a:gd name="T40" fmla="*/ 2147483647 w 154"/>
                <a:gd name="T41" fmla="*/ 2147483647 h 298"/>
                <a:gd name="T42" fmla="*/ 2147483647 w 154"/>
                <a:gd name="T43" fmla="*/ 2147483647 h 298"/>
                <a:gd name="T44" fmla="*/ 2147483647 w 154"/>
                <a:gd name="T45" fmla="*/ 2147483647 h 298"/>
                <a:gd name="T46" fmla="*/ 2147483647 w 154"/>
                <a:gd name="T47" fmla="*/ 2147483647 h 298"/>
                <a:gd name="T48" fmla="*/ 2147483647 w 154"/>
                <a:gd name="T49" fmla="*/ 2147483647 h 298"/>
                <a:gd name="T50" fmla="*/ 2147483647 w 154"/>
                <a:gd name="T51" fmla="*/ 2147483647 h 298"/>
                <a:gd name="T52" fmla="*/ 2147483647 w 154"/>
                <a:gd name="T53" fmla="*/ 2147483647 h 298"/>
                <a:gd name="T54" fmla="*/ 2147483647 w 154"/>
                <a:gd name="T55" fmla="*/ 2147483647 h 298"/>
                <a:gd name="T56" fmla="*/ 2147483647 w 154"/>
                <a:gd name="T57" fmla="*/ 2147483647 h 298"/>
                <a:gd name="T58" fmla="*/ 2147483647 w 154"/>
                <a:gd name="T59" fmla="*/ 2147483647 h 298"/>
                <a:gd name="T60" fmla="*/ 2147483647 w 154"/>
                <a:gd name="T61" fmla="*/ 2147483647 h 298"/>
                <a:gd name="T62" fmla="*/ 2147483647 w 154"/>
                <a:gd name="T63" fmla="*/ 2147483647 h 298"/>
                <a:gd name="T64" fmla="*/ 2147483647 w 154"/>
                <a:gd name="T65" fmla="*/ 0 h 2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4"/>
                <a:gd name="T100" fmla="*/ 0 h 298"/>
                <a:gd name="T101" fmla="*/ 154 w 154"/>
                <a:gd name="T102" fmla="*/ 298 h 29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4" h="298">
                  <a:moveTo>
                    <a:pt x="119" y="0"/>
                  </a:moveTo>
                  <a:lnTo>
                    <a:pt x="117" y="5"/>
                  </a:lnTo>
                  <a:lnTo>
                    <a:pt x="111" y="19"/>
                  </a:lnTo>
                  <a:lnTo>
                    <a:pt x="100" y="38"/>
                  </a:lnTo>
                  <a:lnTo>
                    <a:pt x="87" y="62"/>
                  </a:lnTo>
                  <a:lnTo>
                    <a:pt x="71" y="87"/>
                  </a:lnTo>
                  <a:lnTo>
                    <a:pt x="50" y="111"/>
                  </a:lnTo>
                  <a:lnTo>
                    <a:pt x="27" y="131"/>
                  </a:lnTo>
                  <a:lnTo>
                    <a:pt x="0" y="145"/>
                  </a:lnTo>
                  <a:lnTo>
                    <a:pt x="3" y="148"/>
                  </a:lnTo>
                  <a:lnTo>
                    <a:pt x="8" y="156"/>
                  </a:lnTo>
                  <a:lnTo>
                    <a:pt x="16" y="170"/>
                  </a:lnTo>
                  <a:lnTo>
                    <a:pt x="25" y="188"/>
                  </a:lnTo>
                  <a:lnTo>
                    <a:pt x="32" y="211"/>
                  </a:lnTo>
                  <a:lnTo>
                    <a:pt x="39" y="237"/>
                  </a:lnTo>
                  <a:lnTo>
                    <a:pt x="42" y="265"/>
                  </a:lnTo>
                  <a:lnTo>
                    <a:pt x="42" y="298"/>
                  </a:lnTo>
                  <a:lnTo>
                    <a:pt x="45" y="296"/>
                  </a:lnTo>
                  <a:lnTo>
                    <a:pt x="54" y="288"/>
                  </a:lnTo>
                  <a:lnTo>
                    <a:pt x="66" y="276"/>
                  </a:lnTo>
                  <a:lnTo>
                    <a:pt x="83" y="260"/>
                  </a:lnTo>
                  <a:lnTo>
                    <a:pt x="100" y="240"/>
                  </a:lnTo>
                  <a:lnTo>
                    <a:pt x="119" y="217"/>
                  </a:lnTo>
                  <a:lnTo>
                    <a:pt x="138" y="191"/>
                  </a:lnTo>
                  <a:lnTo>
                    <a:pt x="154" y="163"/>
                  </a:lnTo>
                  <a:lnTo>
                    <a:pt x="152" y="159"/>
                  </a:lnTo>
                  <a:lnTo>
                    <a:pt x="146" y="148"/>
                  </a:lnTo>
                  <a:lnTo>
                    <a:pt x="138" y="133"/>
                  </a:lnTo>
                  <a:lnTo>
                    <a:pt x="129" y="112"/>
                  </a:lnTo>
                  <a:lnTo>
                    <a:pt x="121" y="88"/>
                  </a:lnTo>
                  <a:lnTo>
                    <a:pt x="116" y="60"/>
                  </a:lnTo>
                  <a:lnTo>
                    <a:pt x="115" y="3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7" name="Freeform 44"/>
            <p:cNvSpPr>
              <a:spLocks/>
            </p:cNvSpPr>
            <p:nvPr/>
          </p:nvSpPr>
          <p:spPr bwMode="auto">
            <a:xfrm>
              <a:off x="7794" y="8714"/>
              <a:ext cx="383" cy="737"/>
            </a:xfrm>
            <a:custGeom>
              <a:avLst/>
              <a:gdLst>
                <a:gd name="T0" fmla="*/ 0 w 155"/>
                <a:gd name="T1" fmla="*/ 2147483647 h 300"/>
                <a:gd name="T2" fmla="*/ 2147483647 w 155"/>
                <a:gd name="T3" fmla="*/ 2147483647 h 300"/>
                <a:gd name="T4" fmla="*/ 2147483647 w 155"/>
                <a:gd name="T5" fmla="*/ 2147483647 h 300"/>
                <a:gd name="T6" fmla="*/ 2147483647 w 155"/>
                <a:gd name="T7" fmla="*/ 2147483647 h 300"/>
                <a:gd name="T8" fmla="*/ 2147483647 w 155"/>
                <a:gd name="T9" fmla="*/ 2147483647 h 300"/>
                <a:gd name="T10" fmla="*/ 2147483647 w 155"/>
                <a:gd name="T11" fmla="*/ 2147483647 h 300"/>
                <a:gd name="T12" fmla="*/ 2147483647 w 155"/>
                <a:gd name="T13" fmla="*/ 2147483647 h 300"/>
                <a:gd name="T14" fmla="*/ 2147483647 w 155"/>
                <a:gd name="T15" fmla="*/ 2147483647 h 300"/>
                <a:gd name="T16" fmla="*/ 2147483647 w 155"/>
                <a:gd name="T17" fmla="*/ 2147483647 h 300"/>
                <a:gd name="T18" fmla="*/ 2147483647 w 155"/>
                <a:gd name="T19" fmla="*/ 2147483647 h 300"/>
                <a:gd name="T20" fmla="*/ 2147483647 w 155"/>
                <a:gd name="T21" fmla="*/ 2147483647 h 300"/>
                <a:gd name="T22" fmla="*/ 2147483647 w 155"/>
                <a:gd name="T23" fmla="*/ 2147483647 h 300"/>
                <a:gd name="T24" fmla="*/ 2147483647 w 155"/>
                <a:gd name="T25" fmla="*/ 2147483647 h 300"/>
                <a:gd name="T26" fmla="*/ 2147483647 w 155"/>
                <a:gd name="T27" fmla="*/ 2147483647 h 300"/>
                <a:gd name="T28" fmla="*/ 2147483647 w 155"/>
                <a:gd name="T29" fmla="*/ 2147483647 h 300"/>
                <a:gd name="T30" fmla="*/ 2147483647 w 155"/>
                <a:gd name="T31" fmla="*/ 2147483647 h 300"/>
                <a:gd name="T32" fmla="*/ 2147483647 w 155"/>
                <a:gd name="T33" fmla="*/ 0 h 300"/>
                <a:gd name="T34" fmla="*/ 2147483647 w 155"/>
                <a:gd name="T35" fmla="*/ 2147483647 h 300"/>
                <a:gd name="T36" fmla="*/ 2147483647 w 155"/>
                <a:gd name="T37" fmla="*/ 2147483647 h 300"/>
                <a:gd name="T38" fmla="*/ 2147483647 w 155"/>
                <a:gd name="T39" fmla="*/ 2147483647 h 300"/>
                <a:gd name="T40" fmla="*/ 2147483647 w 155"/>
                <a:gd name="T41" fmla="*/ 2147483647 h 300"/>
                <a:gd name="T42" fmla="*/ 2147483647 w 155"/>
                <a:gd name="T43" fmla="*/ 2147483647 h 300"/>
                <a:gd name="T44" fmla="*/ 2147483647 w 155"/>
                <a:gd name="T45" fmla="*/ 2147483647 h 300"/>
                <a:gd name="T46" fmla="*/ 2147483647 w 155"/>
                <a:gd name="T47" fmla="*/ 2147483647 h 300"/>
                <a:gd name="T48" fmla="*/ 0 w 155"/>
                <a:gd name="T49" fmla="*/ 2147483647 h 3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55"/>
                <a:gd name="T76" fmla="*/ 0 h 300"/>
                <a:gd name="T77" fmla="*/ 155 w 155"/>
                <a:gd name="T78" fmla="*/ 300 h 30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55" h="300">
                  <a:moveTo>
                    <a:pt x="0" y="124"/>
                  </a:moveTo>
                  <a:lnTo>
                    <a:pt x="3" y="141"/>
                  </a:lnTo>
                  <a:lnTo>
                    <a:pt x="6" y="182"/>
                  </a:lnTo>
                  <a:lnTo>
                    <a:pt x="9" y="239"/>
                  </a:lnTo>
                  <a:lnTo>
                    <a:pt x="7" y="300"/>
                  </a:lnTo>
                  <a:lnTo>
                    <a:pt x="11" y="299"/>
                  </a:lnTo>
                  <a:lnTo>
                    <a:pt x="24" y="294"/>
                  </a:lnTo>
                  <a:lnTo>
                    <a:pt x="44" y="285"/>
                  </a:lnTo>
                  <a:lnTo>
                    <a:pt x="67" y="272"/>
                  </a:lnTo>
                  <a:lnTo>
                    <a:pt x="92" y="254"/>
                  </a:lnTo>
                  <a:lnTo>
                    <a:pt x="116" y="233"/>
                  </a:lnTo>
                  <a:lnTo>
                    <a:pt x="137" y="204"/>
                  </a:lnTo>
                  <a:lnTo>
                    <a:pt x="153" y="169"/>
                  </a:lnTo>
                  <a:lnTo>
                    <a:pt x="154" y="152"/>
                  </a:lnTo>
                  <a:lnTo>
                    <a:pt x="155" y="109"/>
                  </a:lnTo>
                  <a:lnTo>
                    <a:pt x="154" y="55"/>
                  </a:lnTo>
                  <a:lnTo>
                    <a:pt x="150" y="0"/>
                  </a:lnTo>
                  <a:lnTo>
                    <a:pt x="148" y="4"/>
                  </a:lnTo>
                  <a:lnTo>
                    <a:pt x="140" y="15"/>
                  </a:lnTo>
                  <a:lnTo>
                    <a:pt x="128" y="31"/>
                  </a:lnTo>
                  <a:lnTo>
                    <a:pt x="111" y="50"/>
                  </a:lnTo>
                  <a:lnTo>
                    <a:pt x="90" y="71"/>
                  </a:lnTo>
                  <a:lnTo>
                    <a:pt x="64" y="92"/>
                  </a:lnTo>
                  <a:lnTo>
                    <a:pt x="34" y="11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8" name="Freeform 45"/>
            <p:cNvSpPr>
              <a:spLocks/>
            </p:cNvSpPr>
            <p:nvPr/>
          </p:nvSpPr>
          <p:spPr bwMode="auto">
            <a:xfrm>
              <a:off x="8162" y="10482"/>
              <a:ext cx="464" cy="744"/>
            </a:xfrm>
            <a:custGeom>
              <a:avLst/>
              <a:gdLst>
                <a:gd name="T0" fmla="*/ 2147483647 w 188"/>
                <a:gd name="T1" fmla="*/ 0 h 303"/>
                <a:gd name="T2" fmla="*/ 2147483647 w 188"/>
                <a:gd name="T3" fmla="*/ 2147483647 h 303"/>
                <a:gd name="T4" fmla="*/ 2147483647 w 188"/>
                <a:gd name="T5" fmla="*/ 2147483647 h 303"/>
                <a:gd name="T6" fmla="*/ 2147483647 w 188"/>
                <a:gd name="T7" fmla="*/ 2147483647 h 303"/>
                <a:gd name="T8" fmla="*/ 2147483647 w 188"/>
                <a:gd name="T9" fmla="*/ 2147483647 h 303"/>
                <a:gd name="T10" fmla="*/ 2147483647 w 188"/>
                <a:gd name="T11" fmla="*/ 2147483647 h 303"/>
                <a:gd name="T12" fmla="*/ 2147483647 w 188"/>
                <a:gd name="T13" fmla="*/ 2147483647 h 303"/>
                <a:gd name="T14" fmla="*/ 2147483647 w 188"/>
                <a:gd name="T15" fmla="*/ 2147483647 h 303"/>
                <a:gd name="T16" fmla="*/ 0 w 188"/>
                <a:gd name="T17" fmla="*/ 2147483647 h 303"/>
                <a:gd name="T18" fmla="*/ 2147483647 w 188"/>
                <a:gd name="T19" fmla="*/ 2147483647 h 303"/>
                <a:gd name="T20" fmla="*/ 2147483647 w 188"/>
                <a:gd name="T21" fmla="*/ 2147483647 h 303"/>
                <a:gd name="T22" fmla="*/ 2147483647 w 188"/>
                <a:gd name="T23" fmla="*/ 2147483647 h 303"/>
                <a:gd name="T24" fmla="*/ 2147483647 w 188"/>
                <a:gd name="T25" fmla="*/ 2147483647 h 303"/>
                <a:gd name="T26" fmla="*/ 2147483647 w 188"/>
                <a:gd name="T27" fmla="*/ 2147483647 h 303"/>
                <a:gd name="T28" fmla="*/ 2147483647 w 188"/>
                <a:gd name="T29" fmla="*/ 2147483647 h 303"/>
                <a:gd name="T30" fmla="*/ 2147483647 w 188"/>
                <a:gd name="T31" fmla="*/ 2147483647 h 303"/>
                <a:gd name="T32" fmla="*/ 2147483647 w 188"/>
                <a:gd name="T33" fmla="*/ 2147483647 h 303"/>
                <a:gd name="T34" fmla="*/ 2147483647 w 188"/>
                <a:gd name="T35" fmla="*/ 2147483647 h 303"/>
                <a:gd name="T36" fmla="*/ 2147483647 w 188"/>
                <a:gd name="T37" fmla="*/ 2147483647 h 303"/>
                <a:gd name="T38" fmla="*/ 2147483647 w 188"/>
                <a:gd name="T39" fmla="*/ 2147483647 h 303"/>
                <a:gd name="T40" fmla="*/ 2147483647 w 188"/>
                <a:gd name="T41" fmla="*/ 2147483647 h 303"/>
                <a:gd name="T42" fmla="*/ 2147483647 w 188"/>
                <a:gd name="T43" fmla="*/ 2147483647 h 303"/>
                <a:gd name="T44" fmla="*/ 2147483647 w 188"/>
                <a:gd name="T45" fmla="*/ 2147483647 h 303"/>
                <a:gd name="T46" fmla="*/ 2147483647 w 188"/>
                <a:gd name="T47" fmla="*/ 2147483647 h 303"/>
                <a:gd name="T48" fmla="*/ 2147483647 w 188"/>
                <a:gd name="T49" fmla="*/ 2147483647 h 303"/>
                <a:gd name="T50" fmla="*/ 2147483647 w 188"/>
                <a:gd name="T51" fmla="*/ 2147483647 h 303"/>
                <a:gd name="T52" fmla="*/ 2147483647 w 188"/>
                <a:gd name="T53" fmla="*/ 2147483647 h 303"/>
                <a:gd name="T54" fmla="*/ 2147483647 w 188"/>
                <a:gd name="T55" fmla="*/ 2147483647 h 303"/>
                <a:gd name="T56" fmla="*/ 2147483647 w 188"/>
                <a:gd name="T57" fmla="*/ 2147483647 h 303"/>
                <a:gd name="T58" fmla="*/ 2147483647 w 188"/>
                <a:gd name="T59" fmla="*/ 2147483647 h 303"/>
                <a:gd name="T60" fmla="*/ 2147483647 w 188"/>
                <a:gd name="T61" fmla="*/ 2147483647 h 303"/>
                <a:gd name="T62" fmla="*/ 2147483647 w 188"/>
                <a:gd name="T63" fmla="*/ 2147483647 h 303"/>
                <a:gd name="T64" fmla="*/ 2147483647 w 188"/>
                <a:gd name="T65" fmla="*/ 0 h 30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8"/>
                <a:gd name="T100" fmla="*/ 0 h 303"/>
                <a:gd name="T101" fmla="*/ 188 w 188"/>
                <a:gd name="T102" fmla="*/ 303 h 30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8" h="303">
                  <a:moveTo>
                    <a:pt x="132" y="0"/>
                  </a:moveTo>
                  <a:lnTo>
                    <a:pt x="130" y="5"/>
                  </a:lnTo>
                  <a:lnTo>
                    <a:pt x="122" y="19"/>
                  </a:lnTo>
                  <a:lnTo>
                    <a:pt x="109" y="40"/>
                  </a:lnTo>
                  <a:lnTo>
                    <a:pt x="93" y="65"/>
                  </a:lnTo>
                  <a:lnTo>
                    <a:pt x="73" y="91"/>
                  </a:lnTo>
                  <a:lnTo>
                    <a:pt x="51" y="117"/>
                  </a:lnTo>
                  <a:lnTo>
                    <a:pt x="26" y="140"/>
                  </a:lnTo>
                  <a:lnTo>
                    <a:pt x="0" y="158"/>
                  </a:lnTo>
                  <a:lnTo>
                    <a:pt x="2" y="161"/>
                  </a:lnTo>
                  <a:lnTo>
                    <a:pt x="10" y="170"/>
                  </a:lnTo>
                  <a:lnTo>
                    <a:pt x="20" y="184"/>
                  </a:lnTo>
                  <a:lnTo>
                    <a:pt x="31" y="203"/>
                  </a:lnTo>
                  <a:lnTo>
                    <a:pt x="42" y="224"/>
                  </a:lnTo>
                  <a:lnTo>
                    <a:pt x="50" y="250"/>
                  </a:lnTo>
                  <a:lnTo>
                    <a:pt x="56" y="276"/>
                  </a:lnTo>
                  <a:lnTo>
                    <a:pt x="56" y="303"/>
                  </a:lnTo>
                  <a:lnTo>
                    <a:pt x="60" y="298"/>
                  </a:lnTo>
                  <a:lnTo>
                    <a:pt x="70" y="283"/>
                  </a:lnTo>
                  <a:lnTo>
                    <a:pt x="87" y="262"/>
                  </a:lnTo>
                  <a:lnTo>
                    <a:pt x="106" y="234"/>
                  </a:lnTo>
                  <a:lnTo>
                    <a:pt x="127" y="203"/>
                  </a:lnTo>
                  <a:lnTo>
                    <a:pt x="149" y="169"/>
                  </a:lnTo>
                  <a:lnTo>
                    <a:pt x="170" y="135"/>
                  </a:lnTo>
                  <a:lnTo>
                    <a:pt x="188" y="103"/>
                  </a:lnTo>
                  <a:lnTo>
                    <a:pt x="188" y="100"/>
                  </a:lnTo>
                  <a:lnTo>
                    <a:pt x="186" y="92"/>
                  </a:lnTo>
                  <a:lnTo>
                    <a:pt x="182" y="79"/>
                  </a:lnTo>
                  <a:lnTo>
                    <a:pt x="177" y="64"/>
                  </a:lnTo>
                  <a:lnTo>
                    <a:pt x="170" y="48"/>
                  </a:lnTo>
                  <a:lnTo>
                    <a:pt x="160" y="30"/>
                  </a:lnTo>
                  <a:lnTo>
                    <a:pt x="147" y="1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9" name="Freeform 46"/>
            <p:cNvSpPr>
              <a:spLocks/>
            </p:cNvSpPr>
            <p:nvPr/>
          </p:nvSpPr>
          <p:spPr bwMode="auto">
            <a:xfrm>
              <a:off x="4545" y="9392"/>
              <a:ext cx="391" cy="538"/>
            </a:xfrm>
            <a:custGeom>
              <a:avLst/>
              <a:gdLst>
                <a:gd name="T0" fmla="*/ 0 w 326"/>
                <a:gd name="T1" fmla="*/ 36241 h 448"/>
                <a:gd name="T2" fmla="*/ 17096 w 326"/>
                <a:gd name="T3" fmla="*/ 6498 h 448"/>
                <a:gd name="T4" fmla="*/ 22419 w 326"/>
                <a:gd name="T5" fmla="*/ 2139 h 448"/>
                <a:gd name="T6" fmla="*/ 25639 w 326"/>
                <a:gd name="T7" fmla="*/ 0 h 4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6"/>
                <a:gd name="T13" fmla="*/ 0 h 448"/>
                <a:gd name="T14" fmla="*/ 326 w 326"/>
                <a:gd name="T15" fmla="*/ 448 h 4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6" h="448">
                  <a:moveTo>
                    <a:pt x="0" y="448"/>
                  </a:moveTo>
                  <a:cubicBezTo>
                    <a:pt x="73" y="326"/>
                    <a:pt x="140" y="200"/>
                    <a:pt x="218" y="81"/>
                  </a:cubicBezTo>
                  <a:cubicBezTo>
                    <a:pt x="234" y="57"/>
                    <a:pt x="263" y="45"/>
                    <a:pt x="286" y="27"/>
                  </a:cubicBezTo>
                  <a:cubicBezTo>
                    <a:pt x="299" y="17"/>
                    <a:pt x="326" y="0"/>
                    <a:pt x="326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2"/>
          <p:cNvSpPr>
            <a:spLocks noGrp="1"/>
          </p:cNvSpPr>
          <p:nvPr>
            <p:ph type="title"/>
          </p:nvPr>
        </p:nvSpPr>
        <p:spPr bwMode="auto">
          <a:xfrm>
            <a:off x="381000" y="146050"/>
            <a:ext cx="2895600" cy="1016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6000" cap="none" dirty="0" smtClean="0">
                <a:effectLst/>
                <a:latin typeface="Baskerville Old Face" pitchFamily="18" charset="0"/>
              </a:rPr>
              <a:t>ARRA</a:t>
            </a:r>
          </a:p>
        </p:txBody>
      </p:sp>
      <p:sp>
        <p:nvSpPr>
          <p:cNvPr id="38915" name="Content Placeholder 3"/>
          <p:cNvSpPr>
            <a:spLocks noGrp="1"/>
          </p:cNvSpPr>
          <p:nvPr>
            <p:ph type="body" sz="half" idx="2"/>
          </p:nvPr>
        </p:nvSpPr>
        <p:spPr>
          <a:xfrm>
            <a:off x="152400" y="1143000"/>
            <a:ext cx="3200400" cy="5157788"/>
          </a:xfrm>
        </p:spPr>
        <p:txBody>
          <a:bodyPr/>
          <a:lstStyle/>
          <a:p>
            <a:pPr algn="ctr"/>
            <a:r>
              <a:rPr lang="en-US" sz="3600" dirty="0" smtClean="0">
                <a:latin typeface="Baskerville Old Face" pitchFamily="18" charset="0"/>
              </a:rPr>
              <a:t>Drops DEAD </a:t>
            </a:r>
            <a:r>
              <a:rPr lang="en-US" sz="3600" b="1" dirty="0" smtClean="0">
                <a:latin typeface="Baskerville Old Face" pitchFamily="18" charset="0"/>
              </a:rPr>
              <a:t>9/30/2011</a:t>
            </a:r>
          </a:p>
          <a:p>
            <a:pPr algn="ctr"/>
            <a:endParaRPr lang="en-US" sz="2000" b="1" dirty="0" smtClean="0">
              <a:latin typeface="Baskerville Old Face" pitchFamily="18" charset="0"/>
            </a:endParaRPr>
          </a:p>
          <a:p>
            <a:pPr algn="ctr"/>
            <a:r>
              <a:rPr lang="en-US" sz="3600" b="1" dirty="0" smtClean="0">
                <a:latin typeface="Baskerville Old Face" pitchFamily="18" charset="0"/>
              </a:rPr>
              <a:t>Expend</a:t>
            </a:r>
            <a:r>
              <a:rPr lang="en-US" sz="3600" dirty="0" smtClean="0">
                <a:latin typeface="Baskerville Old Face" pitchFamily="18" charset="0"/>
              </a:rPr>
              <a:t> </a:t>
            </a:r>
          </a:p>
          <a:p>
            <a:pPr algn="ctr"/>
            <a:r>
              <a:rPr lang="en-US" sz="3600" dirty="0" smtClean="0">
                <a:latin typeface="Baskerville Old Face" pitchFamily="18" charset="0"/>
              </a:rPr>
              <a:t>or </a:t>
            </a:r>
          </a:p>
          <a:p>
            <a:pPr algn="ctr"/>
            <a:r>
              <a:rPr lang="en-US" sz="3600" b="1" dirty="0" smtClean="0">
                <a:latin typeface="Baskerville Old Face" pitchFamily="18" charset="0"/>
              </a:rPr>
              <a:t>Release</a:t>
            </a:r>
          </a:p>
          <a:p>
            <a:pPr algn="ctr"/>
            <a:endParaRPr lang="en-US" sz="3200" dirty="0" smtClean="0">
              <a:latin typeface="Baskerville Old Face" pitchFamily="18" charset="0"/>
            </a:endParaRPr>
          </a:p>
          <a:p>
            <a:pPr algn="ctr"/>
            <a:r>
              <a:rPr lang="en-US" sz="3200" dirty="0" smtClean="0">
                <a:latin typeface="Baskerville Old Face" pitchFamily="18" charset="0"/>
              </a:rPr>
              <a:t>All other FY10 Titles drop dead</a:t>
            </a:r>
          </a:p>
        </p:txBody>
      </p:sp>
      <p:pic>
        <p:nvPicPr>
          <p:cNvPr id="37897" name="Picture 9" descr="http://bp2.blogger.com/_BVVuKKtfGtw/SDjS2X9fZSI/AAAAAAAAADc/902467pikKM/s320/costume-grim-reaper-clipart.gif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773" b="773"/>
          <a:stretch>
            <a:fillRect/>
          </a:stretch>
        </p:blipFill>
        <p:spPr>
          <a:xfrm>
            <a:off x="3200400" y="152400"/>
            <a:ext cx="5791200" cy="6248400"/>
          </a:xfr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9144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Who is on your team?</a:t>
            </a:r>
            <a:endParaRPr lang="en-US" sz="6000" b="1" cap="none" dirty="0">
              <a:latin typeface="Baskerville Old Face" pitchFamily="18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2362200" cy="5334000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sz="2400" smtClean="0">
                <a:latin typeface="Baskerville Old Face" pitchFamily="18" charset="0"/>
              </a:rPr>
              <a:t>NCLB/ESEA Consultants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400" smtClean="0">
                <a:latin typeface="Baskerville Old Face" pitchFamily="18" charset="0"/>
              </a:rPr>
              <a:t>Fiscal Consultants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400" smtClean="0">
                <a:latin typeface="Baskerville Old Face" pitchFamily="18" charset="0"/>
              </a:rPr>
              <a:t>State Department of Education Staff</a:t>
            </a:r>
          </a:p>
          <a:p>
            <a:pPr eaLnBrk="1" hangingPunct="1">
              <a:buFont typeface="Wingdings 2" pitchFamily="18" charset="2"/>
              <a:buNone/>
            </a:pPr>
            <a:endParaRPr lang="en-US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 l="6999" r="56563"/>
          <a:stretch>
            <a:fillRect/>
          </a:stretch>
        </p:blipFill>
        <p:spPr bwMode="auto">
          <a:xfrm>
            <a:off x="2514600" y="1219200"/>
            <a:ext cx="6629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228600"/>
            <a:ext cx="3124200" cy="914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cap="none" dirty="0" smtClean="0">
                <a:latin typeface="Baskerville Old Face" pitchFamily="18" charset="0"/>
              </a:rPr>
              <a:t>Title</a:t>
            </a:r>
            <a:r>
              <a:rPr lang="en-US" sz="6000" dirty="0" smtClean="0">
                <a:latin typeface="Baskerville Old Face" pitchFamily="18" charset="0"/>
              </a:rPr>
              <a:t> IV</a:t>
            </a:r>
            <a:endParaRPr lang="en-US" sz="6000" dirty="0">
              <a:latin typeface="Baskerville Old Face" pitchFamily="18" charset="0"/>
            </a:endParaRPr>
          </a:p>
        </p:txBody>
      </p:sp>
      <p:sp>
        <p:nvSpPr>
          <p:cNvPr id="39939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410200" y="1219200"/>
            <a:ext cx="3581400" cy="5410200"/>
          </a:xfrm>
        </p:spPr>
        <p:txBody>
          <a:bodyPr/>
          <a:lstStyle/>
          <a:p>
            <a:pPr algn="ctr"/>
            <a:r>
              <a:rPr lang="en-US" sz="3600" smtClean="0">
                <a:latin typeface="Baskerville Old Face" pitchFamily="18" charset="0"/>
              </a:rPr>
              <a:t>FY10 Dropping Dead 9/30/2011</a:t>
            </a:r>
          </a:p>
          <a:p>
            <a:endParaRPr lang="en-US" smtClean="0">
              <a:latin typeface="Baskerville Old Face" pitchFamily="18" charset="0"/>
            </a:endParaRPr>
          </a:p>
          <a:p>
            <a:pPr algn="ctr"/>
            <a:r>
              <a:rPr lang="en-US" sz="2400" smtClean="0">
                <a:latin typeface="Baskerville Old Face" pitchFamily="18" charset="0"/>
              </a:rPr>
              <a:t>Some LEAs transferred $$$ into Title IV but have </a:t>
            </a:r>
            <a:r>
              <a:rPr lang="en-US" sz="2400" b="1" smtClean="0">
                <a:latin typeface="Baskerville Old Face" pitchFamily="18" charset="0"/>
              </a:rPr>
              <a:t>NOT</a:t>
            </a:r>
            <a:r>
              <a:rPr lang="en-US" sz="2400" smtClean="0">
                <a:latin typeface="Baskerville Old Face" pitchFamily="18" charset="0"/>
              </a:rPr>
              <a:t> expended</a:t>
            </a:r>
          </a:p>
          <a:p>
            <a:endParaRPr lang="en-US" smtClean="0">
              <a:latin typeface="Baskerville Old Face" pitchFamily="18" charset="0"/>
            </a:endParaRPr>
          </a:p>
          <a:p>
            <a:pPr algn="ctr"/>
            <a:endParaRPr lang="en-US" sz="2400" b="1" smtClean="0">
              <a:latin typeface="Baskerville Old Face" pitchFamily="18" charset="0"/>
            </a:endParaRPr>
          </a:p>
          <a:p>
            <a:pPr algn="ctr"/>
            <a:r>
              <a:rPr lang="en-US" sz="3600" b="1" smtClean="0">
                <a:latin typeface="Baskerville Old Face" pitchFamily="18" charset="0"/>
              </a:rPr>
              <a:t>Expend</a:t>
            </a:r>
            <a:r>
              <a:rPr lang="en-US" sz="3600" smtClean="0">
                <a:latin typeface="Baskerville Old Face" pitchFamily="18" charset="0"/>
              </a:rPr>
              <a:t> </a:t>
            </a:r>
          </a:p>
          <a:p>
            <a:pPr algn="ctr"/>
            <a:r>
              <a:rPr lang="en-US" sz="3600" smtClean="0">
                <a:latin typeface="Baskerville Old Face" pitchFamily="18" charset="0"/>
              </a:rPr>
              <a:t>or </a:t>
            </a:r>
          </a:p>
          <a:p>
            <a:pPr algn="ctr"/>
            <a:r>
              <a:rPr lang="en-US" sz="3600" b="1" smtClean="0">
                <a:latin typeface="Baskerville Old Face" pitchFamily="18" charset="0"/>
              </a:rPr>
              <a:t>Release</a:t>
            </a:r>
          </a:p>
        </p:txBody>
      </p:sp>
      <p:pic>
        <p:nvPicPr>
          <p:cNvPr id="78852" name="Picture 4" descr="http://www.chumpysclipart.com/images/illustrations/xsmall2/2923_picture_of_a_businessman_carrying_a_large_stack_of_papers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3608" b="3608"/>
          <a:stretch>
            <a:fillRect/>
          </a:stretch>
        </p:blipFill>
        <p:spPr>
          <a:xfrm>
            <a:off x="381000" y="304800"/>
            <a:ext cx="5105400" cy="6248400"/>
          </a:xfr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Release of Funds form</a:t>
            </a:r>
            <a:endParaRPr lang="en-US" sz="6000" b="1" cap="none" dirty="0">
              <a:latin typeface="Baskerville Old Face" pitchFamily="18" charset="0"/>
            </a:endParaRPr>
          </a:p>
        </p:txBody>
      </p:sp>
      <p:pic>
        <p:nvPicPr>
          <p:cNvPr id="4096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631" t="23877" r="82706" b="6717"/>
          <a:stretch>
            <a:fillRect/>
          </a:stretch>
        </p:blipFill>
        <p:spPr>
          <a:xfrm>
            <a:off x="2209800" y="1219200"/>
            <a:ext cx="4495800" cy="5638800"/>
          </a:xfr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September 30, 2011 Carryover</a:t>
            </a:r>
            <a:endParaRPr lang="en-US" dirty="0"/>
          </a:p>
        </p:txBody>
      </p:sp>
      <p:pic>
        <p:nvPicPr>
          <p:cNvPr id="76802" name="Picture 2" descr="C:\Users\ca18329\AppData\Local\Microsoft\Windows\Temporary Internet Files\Content.IE5\YHVW9WIF\MC900090569[1].wmf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09600" y="2286001"/>
            <a:ext cx="3198070" cy="2667000"/>
          </a:xfrm>
          <a:prstGeom prst="rect">
            <a:avLst/>
          </a:prstGeom>
          <a:noFill/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114800" y="1524000"/>
            <a:ext cx="4800600" cy="47244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Title I + ARRA Title I = Total Title I       15% CAP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Title III        25% CAP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Request an ARRA Waiver: Check box on page 3(A) of the Consolidated Application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Carryover Availability is based on FACTS</a:t>
            </a:r>
          </a:p>
          <a:p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638800" y="25908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486400" y="21336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228600"/>
            <a:ext cx="8686800" cy="21336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800" b="1" kern="0" dirty="0">
                <a:solidFill>
                  <a:schemeClr val="tx2"/>
                </a:solidFill>
                <a:latin typeface="Baskerville Old Face" pitchFamily="18" charset="0"/>
                <a:ea typeface="+mj-ea"/>
                <a:cs typeface="+mj-cs"/>
              </a:rPr>
              <a:t>Late Reporting for Expenditure </a:t>
            </a:r>
            <a:r>
              <a:rPr lang="en-US" sz="4800" b="1" kern="0" dirty="0" smtClean="0">
                <a:solidFill>
                  <a:schemeClr val="tx2"/>
                </a:solidFill>
                <a:latin typeface="Baskerville Old Face" pitchFamily="18" charset="0"/>
                <a:ea typeface="+mj-ea"/>
                <a:cs typeface="+mj-cs"/>
              </a:rPr>
              <a:t>Reports</a:t>
            </a:r>
          </a:p>
          <a:p>
            <a:pPr algn="ctr" eaLnBrk="0" hangingPunct="0">
              <a:defRPr/>
            </a:pPr>
            <a:r>
              <a:rPr lang="en-US" sz="2800" b="1" kern="0" dirty="0" smtClean="0">
                <a:solidFill>
                  <a:schemeClr val="tx2"/>
                </a:solidFill>
                <a:latin typeface="Baskerville Old Face" pitchFamily="18" charset="0"/>
                <a:ea typeface="+mj-ea"/>
                <a:cs typeface="+mj-cs"/>
              </a:rPr>
              <a:t>Forms page: </a:t>
            </a:r>
            <a:r>
              <a:rPr lang="en-US" sz="2800" b="1" kern="0" dirty="0" smtClean="0">
                <a:solidFill>
                  <a:schemeClr val="tx2"/>
                </a:solidFill>
                <a:latin typeface="Baskerville Old Face" pitchFamily="18" charset="0"/>
                <a:ea typeface="+mj-ea"/>
                <a:cs typeface="+mj-cs"/>
                <a:hlinkClick r:id="rId2"/>
              </a:rPr>
              <a:t>http://www.tennessee.gov/education/fedprog/fpforms.shtml</a:t>
            </a:r>
            <a:r>
              <a:rPr lang="en-US" sz="2800" b="1" kern="0" dirty="0" smtClean="0">
                <a:solidFill>
                  <a:schemeClr val="tx2"/>
                </a:solidFill>
                <a:latin typeface="Baskerville Old Face" pitchFamily="18" charset="0"/>
                <a:ea typeface="+mj-ea"/>
                <a:cs typeface="+mj-cs"/>
              </a:rPr>
              <a:t> </a:t>
            </a:r>
            <a:endParaRPr lang="en-US" sz="2800" b="1" kern="0" dirty="0">
              <a:solidFill>
                <a:schemeClr val="tx2"/>
              </a:solidFill>
              <a:latin typeface="Baskerville Old Face" pitchFamily="18" charset="0"/>
              <a:ea typeface="+mj-ea"/>
              <a:cs typeface="+mj-cs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228600" y="3124200"/>
            <a:ext cx="8610600" cy="3429000"/>
          </a:xfrm>
          <a:prstGeom prst="rect">
            <a:avLst/>
          </a:prstGeom>
        </p:spPr>
        <p:txBody>
          <a:bodyPr/>
          <a:lstStyle/>
          <a:p>
            <a:pPr marL="742950" indent="-7429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3600" b="1" kern="0" dirty="0" smtClean="0">
                <a:solidFill>
                  <a:schemeClr val="tx2"/>
                </a:solidFill>
                <a:latin typeface="Baskerville Old Face" pitchFamily="18" charset="0"/>
              </a:rPr>
              <a:t>Send </a:t>
            </a:r>
            <a:r>
              <a:rPr lang="en-US" sz="3600" b="1" kern="0" dirty="0">
                <a:solidFill>
                  <a:schemeClr val="tx2"/>
                </a:solidFill>
                <a:latin typeface="Baskerville Old Face" pitchFamily="18" charset="0"/>
              </a:rPr>
              <a:t>an email to Brenda Staggs or NCLB/ESEA consultant detailing what needs to be done (Use form attached)</a:t>
            </a:r>
          </a:p>
          <a:p>
            <a:pPr marL="742950" indent="-7429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3600" b="1" kern="0" dirty="0">
                <a:solidFill>
                  <a:schemeClr val="tx2"/>
                </a:solidFill>
                <a:latin typeface="Baskerville Old Face" pitchFamily="18" charset="0"/>
              </a:rPr>
              <a:t>Identify titles, dates and revisions needed</a:t>
            </a:r>
          </a:p>
          <a:p>
            <a:pPr marL="742950" indent="-7429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3600" b="1" kern="0" dirty="0">
                <a:solidFill>
                  <a:schemeClr val="tx2"/>
                </a:solidFill>
                <a:latin typeface="Baskerville Old Face" pitchFamily="18" charset="0"/>
              </a:rPr>
              <a:t>Changes will be made within two weeks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2"/>
          <p:cNvSpPr txBox="1">
            <a:spLocks noChangeArrowheads="1"/>
          </p:cNvSpPr>
          <p:nvPr/>
        </p:nvSpPr>
        <p:spPr bwMode="auto">
          <a:xfrm>
            <a:off x="533400" y="990600"/>
            <a:ext cx="3200400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chemeClr val="tx2"/>
                </a:solidFill>
                <a:latin typeface="Baskerville Old Face" pitchFamily="18" charset="0"/>
              </a:rPr>
              <a:t>Use the displayed form for either/both Expenditure Reporting or deletions of incorrect Expenditure reporting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962400" y="228600"/>
            <a:ext cx="4876800" cy="6398608"/>
            <a:chOff x="1752600" y="457199"/>
            <a:chExt cx="6934200" cy="8989409"/>
          </a:xfrm>
        </p:grpSpPr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6251" t="22000" r="50000" b="8000"/>
            <a:stretch>
              <a:fillRect/>
            </a:stretch>
          </p:blipFill>
          <p:spPr bwMode="auto">
            <a:xfrm>
              <a:off x="1752600" y="457199"/>
              <a:ext cx="6934200" cy="8989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>
            <a:xfrm>
              <a:off x="5029200" y="1524000"/>
              <a:ext cx="1295400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6096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b="1" cap="none" dirty="0" smtClean="0">
                <a:latin typeface="Baskerville Old Face" pitchFamily="18" charset="0"/>
              </a:rPr>
              <a:t>Reporting Requirements  - ARRA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461375" cy="5334000"/>
          </a:xfrm>
        </p:spPr>
        <p:txBody>
          <a:bodyPr/>
          <a:lstStyle/>
          <a:p>
            <a:pPr eaLnBrk="1" hangingPunct="1"/>
            <a:r>
              <a:rPr lang="en-US" smtClean="0">
                <a:latin typeface="Baskerville Old Face" pitchFamily="18" charset="0"/>
              </a:rPr>
              <a:t>Title II-D ARRA Grant Awards must be included in the June 30, 2011 Quarterly Report.</a:t>
            </a:r>
          </a:p>
          <a:p>
            <a:pPr eaLnBrk="1" hangingPunct="1"/>
            <a:r>
              <a:rPr lang="en-US" smtClean="0">
                <a:latin typeface="Baskerville Old Face" pitchFamily="18" charset="0"/>
              </a:rPr>
              <a:t>DUNS numbers must be registered annually at </a:t>
            </a:r>
            <a:r>
              <a:rPr lang="en-US" smtClean="0">
                <a:latin typeface="Baskerville Old Face" pitchFamily="18" charset="0"/>
                <a:hlinkClick r:id="rId2"/>
              </a:rPr>
              <a:t>www.ccr.gov</a:t>
            </a:r>
            <a:r>
              <a:rPr lang="en-US" smtClean="0">
                <a:latin typeface="Baskerville Old Face" pitchFamily="18" charset="0"/>
              </a:rPr>
              <a:t>.  Keep your LEA number current.</a:t>
            </a:r>
          </a:p>
          <a:p>
            <a:pPr eaLnBrk="1" hangingPunct="1"/>
            <a:r>
              <a:rPr lang="en-US" smtClean="0">
                <a:latin typeface="Baskerville Old Face" pitchFamily="18" charset="0"/>
              </a:rPr>
              <a:t>Vendors:  Individuals or entities OUTSIDE your LEA – would not include salaries, benefits, reimbursements to employees for travel.</a:t>
            </a:r>
          </a:p>
          <a:p>
            <a:pPr eaLnBrk="1" hangingPunct="1"/>
            <a:r>
              <a:rPr lang="en-US" smtClean="0">
                <a:latin typeface="Baskerville Old Face" pitchFamily="18" charset="0"/>
              </a:rPr>
              <a:t>All documentation should be kept at LEA and maintained separately.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Section 1512 Reports. . .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85175" cy="5257800"/>
          </a:xfrm>
        </p:spPr>
        <p:txBody>
          <a:bodyPr/>
          <a:lstStyle/>
          <a:p>
            <a:pPr eaLnBrk="1" hangingPunct="1"/>
            <a:r>
              <a:rPr lang="en-US" smtClean="0">
                <a:latin typeface="Baskerville Old Face" pitchFamily="18" charset="0"/>
              </a:rPr>
              <a:t>Report for quarter ending June 30, 2011:</a:t>
            </a: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Due to your NCLB Consultant June 18, 2011</a:t>
            </a: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Report must be certified by Director of Schools no later than June 25, 2011.</a:t>
            </a: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To certify your quarterly report, logon to FACTS/eReporting:  </a:t>
            </a:r>
            <a:r>
              <a:rPr lang="en-US" sz="3200" u="sng" smtClean="0">
                <a:latin typeface="Baskerville Old Face" pitchFamily="18" charset="0"/>
                <a:hlinkClick r:id="rId2"/>
              </a:rPr>
              <a:t>https://www.k-12.state.tn.us/eReporting/Reports.aspx</a:t>
            </a:r>
            <a:endParaRPr lang="en-US" sz="3200" u="sng" smtClean="0">
              <a:latin typeface="Baskerville Old Face" pitchFamily="18" charset="0"/>
            </a:endParaRP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Report:  NCLB ARRA Q2 Section 1512 Report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52400"/>
            <a:ext cx="8686800" cy="914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Fraud Notice</a:t>
            </a:r>
            <a:endParaRPr lang="en-US" sz="6000" b="1" cap="none" dirty="0">
              <a:latin typeface="Baskerville Old Face" pitchFamily="18" charset="0"/>
            </a:endParaRPr>
          </a:p>
        </p:txBody>
      </p:sp>
      <p:sp>
        <p:nvSpPr>
          <p:cNvPr id="46083" name="Content Placeholder 3"/>
          <p:cNvSpPr>
            <a:spLocks noGrp="1"/>
          </p:cNvSpPr>
          <p:nvPr>
            <p:ph sz="half" idx="1"/>
          </p:nvPr>
        </p:nvSpPr>
        <p:spPr>
          <a:xfrm>
            <a:off x="0" y="1219200"/>
            <a:ext cx="9144000" cy="1981200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r>
              <a:rPr lang="en-US" sz="1800" i="1" smtClean="0">
                <a:latin typeface="Baskerville Old Face" pitchFamily="18" charset="0"/>
              </a:rPr>
              <a:t>ARRA Fraud Notice</a:t>
            </a:r>
          </a:p>
          <a:p>
            <a:pPr>
              <a:buFont typeface="Wingdings 2" pitchFamily="18" charset="2"/>
              <a:buNone/>
            </a:pPr>
            <a:r>
              <a:rPr lang="en-US" sz="1800" i="1" smtClean="0">
                <a:latin typeface="Baskerville Old Face" pitchFamily="18" charset="0"/>
              </a:rPr>
              <a:t>Recipients of awarded funds made available under the Recovery Act shall promptly refer to an appropriate inspector general any credible evidence that a principal, employee, agent, contractor, sub-grantee, subcontractor, or other person has submitted a false claim under the False Claims Act or has committed a criminal or civil violation of laws pertaining to fraud, conflict of interest, bribery, gratuity, or similar misconduct involving those funds</a:t>
            </a:r>
            <a:r>
              <a:rPr lang="en-US" i="1" smtClean="0">
                <a:latin typeface="Baskerville Old Face" pitchFamily="18" charset="0"/>
              </a:rPr>
              <a:t>.</a:t>
            </a:r>
            <a:endParaRPr lang="en-US" smtClean="0">
              <a:latin typeface="Baskerville Old Face" pitchFamily="18" charset="0"/>
            </a:endParaRPr>
          </a:p>
        </p:txBody>
      </p:sp>
      <p:pic>
        <p:nvPicPr>
          <p:cNvPr id="4608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11504" t="12242" r="58627" b="5949"/>
          <a:stretch>
            <a:fillRect/>
          </a:stretch>
        </p:blipFill>
        <p:spPr>
          <a:xfrm>
            <a:off x="1219200" y="3352800"/>
            <a:ext cx="6172200" cy="3276600"/>
          </a:xfr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914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Risk Based Assessment</a:t>
            </a:r>
            <a:endParaRPr lang="en-US" sz="6000" b="1" cap="none" dirty="0">
              <a:latin typeface="Baskerville Old Face" pitchFamily="18" charset="0"/>
            </a:endParaRPr>
          </a:p>
        </p:txBody>
      </p:sp>
      <p:pic>
        <p:nvPicPr>
          <p:cNvPr id="4710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23489" r="50443" b="6982"/>
          <a:stretch>
            <a:fillRect/>
          </a:stretch>
        </p:blipFill>
        <p:spPr>
          <a:xfrm>
            <a:off x="228600" y="1143000"/>
            <a:ext cx="8534400" cy="4800600"/>
          </a:xfrm>
          <a:noFill/>
        </p:spPr>
      </p:pic>
      <p:sp>
        <p:nvSpPr>
          <p:cNvPr id="47108" name="TextBox 4"/>
          <p:cNvSpPr txBox="1">
            <a:spLocks noChangeArrowheads="1"/>
          </p:cNvSpPr>
          <p:nvPr/>
        </p:nvSpPr>
        <p:spPr bwMode="auto">
          <a:xfrm>
            <a:off x="304800" y="5704582"/>
            <a:ext cx="8458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Baskerville Old Face" pitchFamily="18" charset="0"/>
              </a:rPr>
              <a:t>Master  </a:t>
            </a:r>
            <a:r>
              <a:rPr lang="en-US" sz="2400" b="1" dirty="0" smtClean="0">
                <a:latin typeface="Baskerville Old Face" pitchFamily="18" charset="0"/>
              </a:rPr>
              <a:t>Overview explanation: </a:t>
            </a:r>
            <a:r>
              <a:rPr lang="en-US" sz="2400" b="1" dirty="0" smtClean="0">
                <a:latin typeface="Baskerville Old Face" pitchFamily="18" charset="0"/>
                <a:hlinkClick r:id="rId3"/>
              </a:rPr>
              <a:t>http://www.tennessee.gov/education/fedprog/fppresentations.shtml</a:t>
            </a:r>
            <a:r>
              <a:rPr lang="en-US" sz="2400" b="1" dirty="0" smtClean="0">
                <a:latin typeface="Baskerville Old Face" pitchFamily="18" charset="0"/>
              </a:rPr>
              <a:t> </a:t>
            </a:r>
            <a:endParaRPr lang="en-US" sz="4000" b="1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914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Risk Based Assessment</a:t>
            </a:r>
            <a:endParaRPr lang="en-US" sz="6000" b="1" cap="none" dirty="0">
              <a:latin typeface="Baskerville Old Face" pitchFamily="18" charset="0"/>
            </a:endParaRPr>
          </a:p>
        </p:txBody>
      </p:sp>
      <p:pic>
        <p:nvPicPr>
          <p:cNvPr id="4813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26086" r="62070" b="7246"/>
          <a:stretch>
            <a:fillRect/>
          </a:stretch>
        </p:blipFill>
        <p:spPr>
          <a:xfrm>
            <a:off x="304800" y="1676400"/>
            <a:ext cx="8610600" cy="4953000"/>
          </a:xfrm>
          <a:noFill/>
        </p:spPr>
      </p:pic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381000" y="1066800"/>
            <a:ext cx="2057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>
                <a:latin typeface="Baskerville Old Face" pitchFamily="18" charset="0"/>
              </a:rPr>
              <a:t>Summary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5400" b="1" cap="none" dirty="0" smtClean="0">
                <a:latin typeface="Baskerville Old Face" pitchFamily="18" charset="0"/>
              </a:rPr>
              <a:t>Formula Percentages Poverty</a:t>
            </a:r>
            <a:endParaRPr lang="en-US" sz="5400" b="1" cap="none" dirty="0">
              <a:latin typeface="Baskerville Old Face" pitchFamily="18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5486400"/>
          </a:xfrm>
        </p:spPr>
        <p:txBody>
          <a:bodyPr/>
          <a:lstStyle/>
          <a:p>
            <a:pPr marL="514350" indent="-514350">
              <a:buFont typeface="Franklin Gothic Medium" pitchFamily="34" charset="0"/>
              <a:buAutoNum type="arabicPeriod"/>
            </a:pPr>
            <a:r>
              <a:rPr lang="en-US" sz="2000" smtClean="0">
                <a:latin typeface="Baskerville Old Face" pitchFamily="18" charset="0"/>
              </a:rPr>
              <a:t>Tennessee’s overall poverty rate increased</a:t>
            </a:r>
          </a:p>
          <a:p>
            <a:pPr marL="514350" indent="-514350">
              <a:buFont typeface="Franklin Gothic Medium" pitchFamily="34" charset="0"/>
              <a:buAutoNum type="arabicPeriod"/>
            </a:pPr>
            <a:r>
              <a:rPr lang="en-US" sz="2000" smtClean="0">
                <a:latin typeface="Baskerville Old Face" pitchFamily="18" charset="0"/>
              </a:rPr>
              <a:t>Some LEAs decreased significantly which will impact FY12 allocations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" y="1905000"/>
          <a:ext cx="8839202" cy="4724390"/>
        </p:xfrm>
        <a:graphic>
          <a:graphicData uri="http://schemas.openxmlformats.org/drawingml/2006/table">
            <a:tbl>
              <a:tblPr/>
              <a:tblGrid>
                <a:gridCol w="265608"/>
                <a:gridCol w="1440790"/>
                <a:gridCol w="969419"/>
                <a:gridCol w="969419"/>
                <a:gridCol w="972386"/>
                <a:gridCol w="972386"/>
                <a:gridCol w="972386"/>
                <a:gridCol w="569202"/>
                <a:gridCol w="569202"/>
                <a:gridCol w="569202"/>
                <a:gridCol w="569202"/>
              </a:tblGrid>
              <a:tr h="7230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 dirty="0">
                          <a:latin typeface="Arial"/>
                        </a:rPr>
                        <a:t>Formula Percentages by Year-Preliminary numbers for FY12 Application (w/o Foster count revisions)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1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1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1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1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1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Sys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System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latin typeface="Arial"/>
                        </a:rPr>
                        <a:t>SY 07-08 (FY 08)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latin typeface="Arial"/>
                        </a:rPr>
                        <a:t>SY 08-09 (FY 09)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latin typeface="Arial"/>
                        </a:rPr>
                        <a:t>SY 09-10 (FY10)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latin typeface="Arial"/>
                        </a:rPr>
                        <a:t>SY 10-11 (FY11)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latin typeface="Arial"/>
                        </a:rPr>
                        <a:t>SY11-12 (FY12)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Arial"/>
                        </a:rPr>
                        <a:t>LEGEND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171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Alamo City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19.59%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22.41%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21.09%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21.83%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24.94%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Below 15% poverty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051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Alcoa City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19.26%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23.18%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19.74%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19.91%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21.37%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Lost Concentration grant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010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Anderson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17.10%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19.38%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21.74%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20.71%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23.90%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Never received Concentration grant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541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Athens City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23.52%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28.55%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29.52%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28.08%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28.44%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4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 dirty="0">
                          <a:latin typeface="Arial"/>
                        </a:rPr>
                        <a:t>May receive Concentration this year; didn't in previous year(s)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020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Bedford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17.28%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19.22%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22.25%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19.55%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24.53%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172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Bells City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23.96%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27.68%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25.68%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26.73%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23.73%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030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Benton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22.63%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26.66%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27.76%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26.69%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26.92%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040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Bledsoe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20.32%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25.52%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24.79%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25.90%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29.55%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050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Blount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14.75%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17.58%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15.26%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14.92%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16.04%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274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Bradford SSD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21.42%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21.16%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26.96%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24.38%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25.66%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060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Bradley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13.69%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14.69%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16.01%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14.42%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17.65%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821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Bristol City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17.11%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19.85%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21.60%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18.13%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21.51%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070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Campbell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27.59%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30.65%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31.42%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30.86%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32.03%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080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Cannon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15.98%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17.86%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18.87%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18.45%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21.15%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Carter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19.55%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23.74%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26.41%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23.24%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24.95%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110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Cheatham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10.89%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12.84%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10.78%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11.19%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13.73%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120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Chester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18.01%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21.01%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22.02%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21.21%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23.54%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130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Claiborne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23.28%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27.67%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28.98%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26.39%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29.83%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140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Clay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22.27%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28.07%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31.06%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31.03%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32.32%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061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Cleveland City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20.93%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22.52%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24.06%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22.16%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26.05%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011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Clinton City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23.01%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26.15%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28.44%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27.19%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32.21%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Cocke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27.95%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30.64%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36.69%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30.82%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34.05%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160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Coffee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11.36%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16.65%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15.70%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18.59%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20.83%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>
                          <a:latin typeface="Times New Roman"/>
                        </a:rPr>
                        <a:t>170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latin typeface="Times New Roman"/>
                        </a:rPr>
                        <a:t>Crockett County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18.16%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20.73%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19.31%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20.24%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latin typeface="Arial"/>
                        </a:rPr>
                        <a:t>23.83%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Risk Based Assessment</a:t>
            </a:r>
            <a:endParaRPr lang="en-US" sz="6000" b="1" cap="none" dirty="0">
              <a:latin typeface="Baskerville Old Face" pitchFamily="18" charset="0"/>
            </a:endParaRPr>
          </a:p>
        </p:txBody>
      </p:sp>
      <p:pic>
        <p:nvPicPr>
          <p:cNvPr id="4915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22871" r="81580" b="6706"/>
          <a:stretch>
            <a:fillRect/>
          </a:stretch>
        </p:blipFill>
        <p:spPr>
          <a:xfrm>
            <a:off x="1371600" y="1219200"/>
            <a:ext cx="7315200" cy="5410200"/>
          </a:xfrm>
          <a:noFill/>
        </p:spPr>
      </p:pic>
      <p:sp>
        <p:nvSpPr>
          <p:cNvPr id="49156" name="TextBox 5"/>
          <p:cNvSpPr txBox="1">
            <a:spLocks noChangeArrowheads="1"/>
          </p:cNvSpPr>
          <p:nvPr/>
        </p:nvSpPr>
        <p:spPr bwMode="auto">
          <a:xfrm>
            <a:off x="0" y="1371600"/>
            <a:ext cx="1371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b="1">
                <a:latin typeface="Baskerville Old Face" pitchFamily="18" charset="0"/>
              </a:rPr>
              <a:t>Total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276601"/>
            <a:ext cx="8458200" cy="19812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2800" cap="none" dirty="0" smtClean="0">
                <a:latin typeface="Baskerville Old Face" pitchFamily="18" charset="0"/>
              </a:rPr>
              <a:t>Mike Taylor, West TN Regional Coordinator </a:t>
            </a:r>
            <a:br>
              <a:rPr lang="en-US" sz="2800" cap="none" dirty="0" smtClean="0">
                <a:latin typeface="Baskerville Old Face" pitchFamily="18" charset="0"/>
              </a:rPr>
            </a:br>
            <a:r>
              <a:rPr lang="en-US" sz="2800" cap="none" dirty="0" smtClean="0">
                <a:latin typeface="Baskerville Old Face" pitchFamily="18" charset="0"/>
              </a:rPr>
              <a:t>Karen Munn, Middle TN Regional Coordinator</a:t>
            </a:r>
            <a:br>
              <a:rPr lang="en-US" sz="2800" cap="none" dirty="0" smtClean="0">
                <a:latin typeface="Baskerville Old Face" pitchFamily="18" charset="0"/>
              </a:rPr>
            </a:br>
            <a:r>
              <a:rPr lang="en-US" sz="2800" cap="none" dirty="0" smtClean="0">
                <a:latin typeface="Baskerville Old Face" pitchFamily="18" charset="0"/>
              </a:rPr>
              <a:t>Patty Wright, East TN Regional Coordinator</a:t>
            </a:r>
            <a:endParaRPr lang="en-US" sz="2800" cap="none" dirty="0"/>
          </a:p>
        </p:txBody>
      </p:sp>
      <p:sp>
        <p:nvSpPr>
          <p:cNvPr id="50179" name="Subtitle 2"/>
          <p:cNvSpPr>
            <a:spLocks noGrp="1"/>
          </p:cNvSpPr>
          <p:nvPr>
            <p:ph type="subTitle" idx="1"/>
          </p:nvPr>
        </p:nvSpPr>
        <p:spPr>
          <a:xfrm>
            <a:off x="685800" y="762000"/>
            <a:ext cx="7772400" cy="2286000"/>
          </a:xfrm>
        </p:spPr>
        <p:txBody>
          <a:bodyPr/>
          <a:lstStyle/>
          <a:p>
            <a:pPr algn="ctr"/>
            <a:r>
              <a:rPr lang="en-US" sz="3200" b="1" smtClean="0">
                <a:solidFill>
                  <a:schemeClr val="tx2"/>
                </a:solidFill>
                <a:latin typeface="Baskerville Old Face" pitchFamily="18" charset="0"/>
              </a:rPr>
              <a:t>Division of LEA Support and Improvement</a:t>
            </a:r>
          </a:p>
          <a:p>
            <a:pPr algn="ctr"/>
            <a:r>
              <a:rPr lang="en-US" sz="3200" b="1" smtClean="0">
                <a:solidFill>
                  <a:schemeClr val="tx2"/>
                </a:solidFill>
                <a:latin typeface="Baskerville Old Face" pitchFamily="18" charset="0"/>
              </a:rPr>
              <a:t>Office of Federal Programs</a:t>
            </a:r>
          </a:p>
          <a:p>
            <a:pPr algn="ctr"/>
            <a:r>
              <a:rPr lang="en-US" sz="3200" b="1" smtClean="0">
                <a:solidFill>
                  <a:schemeClr val="tx2"/>
                </a:solidFill>
                <a:latin typeface="Baskerville Old Face" pitchFamily="18" charset="0"/>
              </a:rPr>
              <a:t>Updates</a:t>
            </a:r>
            <a:endParaRPr lang="en-US" b="1" smtClean="0">
              <a:solidFill>
                <a:schemeClr val="tx2"/>
              </a:solidFill>
              <a:latin typeface="Baskerville Old Face" pitchFamily="18" charset="0"/>
            </a:endParaRPr>
          </a:p>
          <a:p>
            <a:pPr algn="ctr"/>
            <a:endParaRPr lang="en-US" b="1" smtClean="0">
              <a:solidFill>
                <a:schemeClr val="tx2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latin typeface="Baskerville Old Face" pitchFamily="18" charset="0"/>
              </a:rPr>
              <a:t>Staffing from state and local funds for Title and non-Title schools must be comparable</a:t>
            </a:r>
          </a:p>
          <a:p>
            <a:pPr eaLnBrk="1" hangingPunct="1"/>
            <a:r>
              <a:rPr lang="en-US" sz="4000" smtClean="0">
                <a:latin typeface="Baskerville Old Face" pitchFamily="18" charset="0"/>
              </a:rPr>
              <a:t>Reported to Federal Programs as of October</a:t>
            </a:r>
          </a:p>
          <a:p>
            <a:pPr eaLnBrk="1" hangingPunct="1"/>
            <a:r>
              <a:rPr lang="en-US" sz="4000" smtClean="0">
                <a:latin typeface="Baskerville Old Face" pitchFamily="18" charset="0"/>
              </a:rPr>
              <a:t>Important to consider as LEAs plan for 2011-12</a:t>
            </a:r>
          </a:p>
          <a:p>
            <a:pPr eaLnBrk="1" hangingPunct="1">
              <a:buFont typeface="Wingdings 3" pitchFamily="18" charset="2"/>
              <a:buNone/>
            </a:pPr>
            <a:endParaRPr lang="en-US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9144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Comparability</a:t>
            </a:r>
            <a:endParaRPr lang="en-US" sz="6000" b="1" cap="none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4000" smtClean="0">
                <a:latin typeface="Baskerville Old Face" pitchFamily="18" charset="0"/>
              </a:rPr>
              <a:t>ARRA requirement</a:t>
            </a:r>
          </a:p>
          <a:p>
            <a:pPr lvl="1" eaLnBrk="1" hangingPunct="1"/>
            <a:r>
              <a:rPr lang="en-US" sz="4000" smtClean="0">
                <a:latin typeface="Baskerville Old Face" pitchFamily="18" charset="0"/>
              </a:rPr>
              <a:t>Monitor 1/3 of LEAs annually</a:t>
            </a:r>
          </a:p>
          <a:p>
            <a:pPr lvl="1" eaLnBrk="1" hangingPunct="1"/>
            <a:r>
              <a:rPr lang="en-US" sz="4000" smtClean="0">
                <a:latin typeface="Baskerville Old Face" pitchFamily="18" charset="0"/>
              </a:rPr>
              <a:t>Monitor 2/3 of ARRA funds annually</a:t>
            </a:r>
          </a:p>
          <a:p>
            <a:pPr lvl="1" eaLnBrk="1" hangingPunct="1"/>
            <a:r>
              <a:rPr lang="en-US" sz="4000" smtClean="0">
                <a:latin typeface="Baskerville Old Face" pitchFamily="18" charset="0"/>
              </a:rPr>
              <a:t>3 year monitoring cycle for most LEAs</a:t>
            </a:r>
          </a:p>
          <a:p>
            <a:pPr lvl="1" eaLnBrk="1" hangingPunct="1"/>
            <a:r>
              <a:rPr lang="en-US" sz="4000" smtClean="0">
                <a:latin typeface="Baskerville Old Face" pitchFamily="18" charset="0"/>
              </a:rPr>
              <a:t>Largest LEAs every year</a:t>
            </a:r>
          </a:p>
          <a:p>
            <a:pPr lvl="1" eaLnBrk="1" hangingPunct="1">
              <a:buFont typeface="Verdana" pitchFamily="34" charset="0"/>
              <a:buNone/>
            </a:pPr>
            <a:endParaRPr lang="en-US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Monitoring</a:t>
            </a:r>
            <a:endParaRPr lang="en-US" sz="6000" b="1" cap="none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LEAs to be Monitored</a:t>
            </a:r>
            <a:endParaRPr lang="en-US" sz="6000" b="1" cap="none" dirty="0">
              <a:latin typeface="Baskerville Old Face" pitchFamily="18" charset="0"/>
            </a:endParaRPr>
          </a:p>
        </p:txBody>
      </p:sp>
      <p:pic>
        <p:nvPicPr>
          <p:cNvPr id="5325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3760" t="26096" r="63303" b="7388"/>
          <a:stretch>
            <a:fillRect/>
          </a:stretch>
        </p:blipFill>
        <p:spPr>
          <a:xfrm>
            <a:off x="381000" y="1295400"/>
            <a:ext cx="8382000" cy="5257800"/>
          </a:xfr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876800"/>
          </a:xfrm>
        </p:spPr>
        <p:txBody>
          <a:bodyPr/>
          <a:lstStyle/>
          <a:p>
            <a:pPr eaLnBrk="1" hangingPunct="1"/>
            <a:r>
              <a:rPr lang="en-US" sz="2800" smtClean="0">
                <a:latin typeface="Baskerville Old Face" pitchFamily="18" charset="0"/>
              </a:rPr>
              <a:t>Approved federal programs budget is not reflected in the local software.</a:t>
            </a:r>
          </a:p>
          <a:p>
            <a:pPr eaLnBrk="1" hangingPunct="1"/>
            <a:r>
              <a:rPr lang="en-US" sz="2800" smtClean="0">
                <a:latin typeface="Baskerville Old Face" pitchFamily="18" charset="0"/>
              </a:rPr>
              <a:t>Lack of accountability for inventory/equipment </a:t>
            </a:r>
          </a:p>
          <a:p>
            <a:pPr eaLnBrk="1" hangingPunct="1"/>
            <a:r>
              <a:rPr lang="en-US" sz="2800" smtClean="0">
                <a:latin typeface="Baskerville Old Face" pitchFamily="18" charset="0"/>
              </a:rPr>
              <a:t>Personnel </a:t>
            </a:r>
          </a:p>
          <a:p>
            <a:pPr lvl="1" eaLnBrk="1" hangingPunct="1"/>
            <a:r>
              <a:rPr lang="en-US" smtClean="0">
                <a:latin typeface="Baskerville Old Face" pitchFamily="18" charset="0"/>
              </a:rPr>
              <a:t>Certifications of Employment</a:t>
            </a:r>
          </a:p>
          <a:p>
            <a:pPr lvl="1" eaLnBrk="1" hangingPunct="1"/>
            <a:r>
              <a:rPr lang="en-US" smtClean="0">
                <a:latin typeface="Baskerville Old Face" pitchFamily="18" charset="0"/>
              </a:rPr>
              <a:t>PARs - Personnel Activity Reports</a:t>
            </a:r>
          </a:p>
          <a:p>
            <a:pPr eaLnBrk="1" hangingPunct="1"/>
            <a:r>
              <a:rPr lang="en-US" sz="2800" smtClean="0">
                <a:latin typeface="Baskerville Old Face" pitchFamily="18" charset="0"/>
              </a:rPr>
              <a:t>Unallowable Expenses/Excessive Costs</a:t>
            </a:r>
          </a:p>
          <a:p>
            <a:pPr eaLnBrk="1" hangingPunct="1"/>
            <a:r>
              <a:rPr lang="en-US" sz="2800" smtClean="0">
                <a:latin typeface="Baskerville Old Face" pitchFamily="18" charset="0"/>
              </a:rPr>
              <a:t>Appropriate Record keeping</a:t>
            </a:r>
          </a:p>
          <a:p>
            <a:pPr eaLnBrk="1" hangingPunct="1"/>
            <a:r>
              <a:rPr lang="en-US" sz="2800" smtClean="0">
                <a:latin typeface="Baskerville Old Face" pitchFamily="18" charset="0"/>
              </a:rPr>
              <a:t>Equitable services to private schools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b="1" cap="none" dirty="0" smtClean="0">
                <a:latin typeface="Baskerville Old Face" pitchFamily="18" charset="0"/>
              </a:rPr>
              <a:t>Monitoring–Common Fiscal Findings</a:t>
            </a:r>
            <a:endParaRPr lang="en-US" sz="4400" b="1" cap="none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4400" b="1" cap="none" dirty="0" smtClean="0">
                <a:latin typeface="Baskerville Old Face" pitchFamily="18" charset="0"/>
              </a:rPr>
              <a:t>Monitoring–Common Fiscal Findings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686800" cy="4846637"/>
          </a:xfrm>
        </p:spPr>
        <p:txBody>
          <a:bodyPr/>
          <a:lstStyle/>
          <a:p>
            <a:pPr>
              <a:buFont typeface="Wingdings 2" pitchFamily="18" charset="2"/>
              <a:buNone/>
              <a:defRPr/>
            </a:pPr>
            <a:r>
              <a:rPr lang="en-US" dirty="0" smtClean="0">
                <a:latin typeface="Baskerville Old Face" pitchFamily="18" charset="0"/>
              </a:rPr>
              <a:t>Samples of Unallowable Expenses: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Baskerville Old Face" pitchFamily="18" charset="0"/>
              </a:rPr>
              <a:t>Microwaves/refrigerators/coffee pots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Baskerville Old Face" pitchFamily="18" charset="0"/>
              </a:rPr>
              <a:t>Curtains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Baskerville Old Face" pitchFamily="18" charset="0"/>
              </a:rPr>
              <a:t>Student incentives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Baskerville Old Face" pitchFamily="18" charset="0"/>
              </a:rPr>
              <a:t>Polo shirts with school logo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Baskerville Old Face" pitchFamily="18" charset="0"/>
              </a:rPr>
              <a:t>Notebook (binders)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Baskerville Old Face" pitchFamily="18" charset="0"/>
              </a:rPr>
              <a:t>Translators 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Baskerville Old Face" pitchFamily="18" charset="0"/>
              </a:rPr>
              <a:t>Unreasonable food</a:t>
            </a:r>
            <a:endParaRPr lang="en-US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686800" cy="5151437"/>
          </a:xfrm>
        </p:spPr>
        <p:txBody>
          <a:bodyPr/>
          <a:lstStyle/>
          <a:p>
            <a:pPr eaLnBrk="1" hangingPunct="1"/>
            <a:r>
              <a:rPr lang="en-US" smtClean="0">
                <a:latin typeface="Baskerville Old Face" pitchFamily="18" charset="0"/>
              </a:rPr>
              <a:t>Title I and Title IIA</a:t>
            </a: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Unallowable expenditures</a:t>
            </a: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Not addressing core academic subjects</a:t>
            </a: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Not effectiveness of classroom teachers</a:t>
            </a: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Class size reduction teacher not supplemental</a:t>
            </a:r>
          </a:p>
          <a:p>
            <a:pPr lvl="2" eaLnBrk="1" hangingPunct="1"/>
            <a:r>
              <a:rPr lang="en-US" smtClean="0">
                <a:latin typeface="Baskerville Old Face" pitchFamily="18" charset="0"/>
              </a:rPr>
              <a:t>Little academic support for placement of CSR teacher</a:t>
            </a:r>
            <a:endParaRPr lang="en-US" sz="3200" smtClean="0">
              <a:latin typeface="Baskerville Old Face" pitchFamily="18" charset="0"/>
            </a:endParaRPr>
          </a:p>
          <a:p>
            <a:pPr lvl="1" algn="ctr" eaLnBrk="1" hangingPunct="1">
              <a:buFont typeface="Wingdings 2" pitchFamily="18" charset="2"/>
              <a:buNone/>
            </a:pPr>
            <a:endParaRPr lang="en-US" sz="3200" b="1" smtClean="0">
              <a:latin typeface="Baskerville Old Face" pitchFamily="18" charset="0"/>
            </a:endParaRPr>
          </a:p>
          <a:p>
            <a:pPr lvl="1" algn="ctr" eaLnBrk="1" hangingPunct="1">
              <a:buFont typeface="Wingdings 2" pitchFamily="18" charset="2"/>
              <a:buNone/>
            </a:pPr>
            <a:r>
              <a:rPr lang="en-US" sz="3200" b="1" smtClean="0">
                <a:latin typeface="Baskerville Old Face" pitchFamily="18" charset="0"/>
              </a:rPr>
              <a:t>Reasonable?       Necessary?       Allocable?</a:t>
            </a:r>
            <a:r>
              <a:rPr lang="en-US" sz="3200" smtClean="0">
                <a:latin typeface="Baskerville Old Face" pitchFamily="18" charset="0"/>
              </a:rPr>
              <a:t>	</a:t>
            </a:r>
          </a:p>
          <a:p>
            <a:pPr lvl="2" eaLnBrk="1" hangingPunct="1">
              <a:buFont typeface="Wingdings 2" pitchFamily="18" charset="2"/>
              <a:buNone/>
            </a:pPr>
            <a:endParaRPr lang="en-US" smtClean="0"/>
          </a:p>
          <a:p>
            <a:pPr lvl="2" eaLnBrk="1" hangingPunct="1">
              <a:buFont typeface="Wingdings 2" pitchFamily="18" charset="2"/>
              <a:buNone/>
            </a:pPr>
            <a:endParaRPr lang="en-US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9144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Monitoring–Audit Findings</a:t>
            </a:r>
            <a:endParaRPr lang="en-US" sz="6000" b="1" cap="none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5257800"/>
          </a:xfrm>
        </p:spPr>
        <p:txBody>
          <a:bodyPr/>
          <a:lstStyle/>
          <a:p>
            <a:pPr eaLnBrk="1" hangingPunct="1"/>
            <a:r>
              <a:rPr lang="en-US" smtClean="0">
                <a:latin typeface="Baskerville Old Face" pitchFamily="18" charset="0"/>
              </a:rPr>
              <a:t>Title IID</a:t>
            </a:r>
          </a:p>
          <a:p>
            <a:pPr lvl="1" eaLnBrk="1" hangingPunct="1"/>
            <a:r>
              <a:rPr lang="en-US" sz="2400" smtClean="0">
                <a:latin typeface="Baskerville Old Face" pitchFamily="18" charset="0"/>
              </a:rPr>
              <a:t>Required 25% of allocation not expended for allowable professional development activities</a:t>
            </a:r>
          </a:p>
          <a:p>
            <a:pPr lvl="1" eaLnBrk="1" hangingPunct="1"/>
            <a:r>
              <a:rPr lang="en-US" sz="2400" smtClean="0">
                <a:latin typeface="Baskerville Old Face" pitchFamily="18" charset="0"/>
              </a:rPr>
              <a:t>Unexpended set-aside for PD from prior year not expended</a:t>
            </a:r>
          </a:p>
          <a:p>
            <a:pPr lvl="1" eaLnBrk="1" hangingPunct="1"/>
            <a:r>
              <a:rPr lang="en-US" sz="2400" smtClean="0">
                <a:latin typeface="Baskerville Old Face" pitchFamily="18" charset="0"/>
              </a:rPr>
              <a:t>If zeroed out and 25% of FY11 IID is not expended on PD but IID funds are expended on equipment, etc. other local funds would have to make up the difference </a:t>
            </a:r>
          </a:p>
          <a:p>
            <a:pPr lvl="1" eaLnBrk="1" hangingPunct="1"/>
            <a:r>
              <a:rPr lang="en-US" sz="2400" smtClean="0">
                <a:latin typeface="Baskerville Old Face" pitchFamily="18" charset="0"/>
              </a:rPr>
              <a:t>Will be ZEROED out with no other FY12 allocation</a:t>
            </a:r>
          </a:p>
          <a:p>
            <a:pPr lvl="1" eaLnBrk="1" hangingPunct="1">
              <a:buFont typeface="Wingdings 2" pitchFamily="18" charset="2"/>
              <a:buNone/>
            </a:pPr>
            <a:endParaRPr lang="en-US" sz="2400" smtClean="0">
              <a:latin typeface="Baskerville Old Face" pitchFamily="18" charset="0"/>
            </a:endParaRPr>
          </a:p>
          <a:p>
            <a:pPr lvl="1" eaLnBrk="1" hangingPunct="1">
              <a:buFont typeface="Wingdings 2" pitchFamily="18" charset="2"/>
              <a:buNone/>
            </a:pPr>
            <a:r>
              <a:rPr lang="en-US" sz="2400" smtClean="0">
                <a:latin typeface="Baskerville Old Face" pitchFamily="18" charset="0"/>
              </a:rPr>
              <a:t>Please note: TDE Division of LEA Support and Improvement is </a:t>
            </a:r>
            <a:r>
              <a:rPr lang="en-US" sz="2400" b="1" u="sng" smtClean="0">
                <a:latin typeface="Baskerville Old Face" pitchFamily="18" charset="0"/>
              </a:rPr>
              <a:t>searching</a:t>
            </a:r>
            <a:r>
              <a:rPr lang="en-US" sz="2400" smtClean="0">
                <a:latin typeface="Baskerville Old Face" pitchFamily="18" charset="0"/>
              </a:rPr>
              <a:t> for options to keep the e4TN courses available to LEAs and schools.</a:t>
            </a:r>
            <a:r>
              <a:rPr lang="en-US" sz="2400" smtClean="0"/>
              <a:t> </a:t>
            </a:r>
          </a:p>
          <a:p>
            <a:pPr eaLnBrk="1" hangingPunct="1"/>
            <a:endParaRPr lang="en-US" smtClean="0">
              <a:latin typeface="Baskerville Old Face" pitchFamily="18" charset="0"/>
            </a:endParaRPr>
          </a:p>
          <a:p>
            <a:pPr lvl="1" eaLnBrk="1" hangingPunct="1"/>
            <a:endParaRPr lang="en-US" smtClean="0">
              <a:latin typeface="Baskerville Old Face" pitchFamily="18" charset="0"/>
            </a:endParaRPr>
          </a:p>
          <a:p>
            <a:pPr lvl="1" eaLnBrk="1" hangingPunct="1"/>
            <a:endParaRPr lang="en-US" smtClean="0">
              <a:latin typeface="Baskerville Old Face" pitchFamily="18" charset="0"/>
            </a:endParaRPr>
          </a:p>
          <a:p>
            <a:pPr lvl="2" eaLnBrk="1" hangingPunct="1">
              <a:buFont typeface="Wingdings 2" pitchFamily="18" charset="2"/>
              <a:buNone/>
            </a:pPr>
            <a:endParaRPr lang="en-US" smtClean="0"/>
          </a:p>
          <a:p>
            <a:pPr lvl="2" eaLnBrk="1" hangingPunct="1">
              <a:buFont typeface="Wingdings 2" pitchFamily="18" charset="2"/>
              <a:buNone/>
            </a:pPr>
            <a:endParaRPr lang="en-US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cap="none" dirty="0" smtClean="0">
                <a:latin typeface="Baskerville Old Face" pitchFamily="18" charset="0"/>
              </a:rPr>
              <a:t>Monitoring–Common Program Findings</a:t>
            </a:r>
            <a:endParaRPr lang="en-US" sz="4000" b="1" cap="none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z="4000" smtClean="0">
              <a:latin typeface="Baskerville Old Face" pitchFamily="18" charset="0"/>
            </a:endParaRPr>
          </a:p>
          <a:p>
            <a:pPr eaLnBrk="1" hangingPunct="1"/>
            <a:r>
              <a:rPr lang="en-US" sz="4000" smtClean="0">
                <a:latin typeface="Baskerville Old Face" pitchFamily="18" charset="0"/>
              </a:rPr>
              <a:t>All applicable funds contribute</a:t>
            </a:r>
          </a:p>
          <a:p>
            <a:pPr eaLnBrk="1" hangingPunct="1"/>
            <a:r>
              <a:rPr lang="en-US" sz="4000" smtClean="0">
                <a:latin typeface="Baskerville Old Face" pitchFamily="18" charset="0"/>
              </a:rPr>
              <a:t>Reasonable/Proportional amount</a:t>
            </a:r>
          </a:p>
          <a:p>
            <a:pPr eaLnBrk="1" hangingPunct="1"/>
            <a:r>
              <a:rPr lang="en-US" sz="4000" smtClean="0">
                <a:latin typeface="Baskerville Old Face" pitchFamily="18" charset="0"/>
              </a:rPr>
              <a:t>$1, $5, $10 is not reasonable </a:t>
            </a:r>
          </a:p>
          <a:p>
            <a:pPr eaLnBrk="1" hangingPunct="1"/>
            <a:endParaRPr lang="en-US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Consolidated Administration</a:t>
            </a:r>
            <a:endParaRPr lang="en-US" sz="6000" b="1" cap="none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57200" y="457200"/>
            <a:ext cx="8686800" cy="8382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US" sz="6000" b="1" cap="none" dirty="0" smtClean="0">
                <a:effectLst/>
                <a:latin typeface="Baskerville Old Face" pitchFamily="18" charset="0"/>
              </a:rPr>
              <a:t>Poverty Determination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4294967295"/>
          </p:nvPr>
        </p:nvSpPr>
        <p:spPr>
          <a:xfrm>
            <a:off x="606425" y="1219200"/>
            <a:ext cx="8537575" cy="762000"/>
          </a:xfrm>
        </p:spPr>
        <p:txBody>
          <a:bodyPr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3600" b="1" i="1" dirty="0" smtClean="0"/>
              <a:t>www.census.gov/did/www/saipe/district.html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b="1" i="1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b="1" i="1" dirty="0" smtClean="0"/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3600" b="1" i="1" dirty="0" smtClean="0"/>
          </a:p>
        </p:txBody>
      </p:sp>
      <p:pic>
        <p:nvPicPr>
          <p:cNvPr id="14340" name="Picture 1"/>
          <p:cNvPicPr>
            <a:picLocks noChangeAspect="1" noChangeArrowheads="1"/>
          </p:cNvPicPr>
          <p:nvPr/>
        </p:nvPicPr>
        <p:blipFill>
          <a:blip r:embed="rId2" cstate="print"/>
          <a:srcRect t="14743" b="18376"/>
          <a:stretch>
            <a:fillRect/>
          </a:stretch>
        </p:blipFill>
        <p:spPr bwMode="auto">
          <a:xfrm>
            <a:off x="152400" y="1981200"/>
            <a:ext cx="88106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7"/>
          <p:cNvPicPr>
            <a:picLocks noChangeAspect="1" noChangeArrowheads="1"/>
          </p:cNvPicPr>
          <p:nvPr/>
        </p:nvPicPr>
        <p:blipFill>
          <a:blip r:embed="rId3" cstate="print"/>
          <a:srcRect l="-476" t="15714" r="3809" b="20970"/>
          <a:stretch>
            <a:fillRect/>
          </a:stretch>
        </p:blipFill>
        <p:spPr bwMode="auto">
          <a:xfrm>
            <a:off x="0" y="1981200"/>
            <a:ext cx="8915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"/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5105400"/>
          </a:xfrm>
        </p:spPr>
        <p:txBody>
          <a:bodyPr/>
          <a:lstStyle/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May to assigned ESEA/NCLB consultant and uploaded to the ELC</a:t>
            </a: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May 27 due in Nashville for processing</a:t>
            </a: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June 7-10 Team Reading</a:t>
            </a:r>
          </a:p>
          <a:p>
            <a:pPr eaLnBrk="1" hangingPunct="1"/>
            <a:r>
              <a:rPr lang="en-US" smtClean="0">
                <a:latin typeface="Baskerville Old Face" pitchFamily="18" charset="0"/>
              </a:rPr>
              <a:t>Problems uploading to ELC??? </a:t>
            </a: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Is Firefox Mozilla installed on your computer?</a:t>
            </a:r>
          </a:p>
          <a:p>
            <a:pPr lvl="1" eaLnBrk="1" hangingPunct="1"/>
            <a:r>
              <a:rPr lang="en-US" sz="3200" smtClean="0">
                <a:latin typeface="Baskerville Old Face" pitchFamily="18" charset="0"/>
              </a:rPr>
              <a:t>Alert ESEA/NCLB consultant and Brenda Staggs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b="1" cap="none" dirty="0" smtClean="0">
                <a:latin typeface="Baskerville Old Face" pitchFamily="18" charset="0"/>
              </a:rPr>
              <a:t>Application Timeline &amp; Submission</a:t>
            </a:r>
            <a:endParaRPr lang="en-US" sz="4400" b="1" cap="none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686800" cy="4800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US" sz="2800" smtClean="0">
                <a:latin typeface="Baskerville Old Face" pitchFamily="18" charset="0"/>
              </a:rPr>
              <a:t>Title I schools – application this spring sets the Title I list for SY2011-12</a:t>
            </a:r>
          </a:p>
          <a:p>
            <a:pPr algn="ctr" eaLnBrk="1" hangingPunct="1">
              <a:buFont typeface="Wingdings 2" pitchFamily="18" charset="2"/>
              <a:buNone/>
            </a:pPr>
            <a:endParaRPr lang="en-US" sz="1800" smtClean="0">
              <a:latin typeface="Baskerville Old Face" pitchFamily="18" charset="0"/>
            </a:endParaRPr>
          </a:p>
          <a:p>
            <a:pPr algn="ctr" eaLnBrk="1" hangingPunct="1">
              <a:buFont typeface="Wingdings 2" pitchFamily="18" charset="2"/>
              <a:buNone/>
            </a:pPr>
            <a:r>
              <a:rPr lang="en-US" sz="2400" b="1" smtClean="0">
                <a:solidFill>
                  <a:srgbClr val="0000FF"/>
                </a:solidFill>
                <a:latin typeface="Baskerville Old Face" pitchFamily="18" charset="0"/>
                <a:hlinkClick r:id="rId2"/>
              </a:rPr>
              <a:t>http://www.tennessee.gov/education/fedprog/fpadministration.shtml</a:t>
            </a:r>
            <a:endParaRPr lang="en-US" sz="2400" b="1" smtClean="0">
              <a:solidFill>
                <a:srgbClr val="0000FF"/>
              </a:solidFill>
              <a:latin typeface="Baskerville Old Face" pitchFamily="18" charset="0"/>
            </a:endParaRPr>
          </a:p>
          <a:p>
            <a:pPr algn="ctr" eaLnBrk="1" hangingPunct="1">
              <a:buFont typeface="Wingdings 2" pitchFamily="18" charset="2"/>
              <a:buNone/>
            </a:pPr>
            <a:endParaRPr lang="en-US" sz="1400" smtClean="0">
              <a:latin typeface="Baskerville Old Face" pitchFamily="18" charset="0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en-US" sz="2800" smtClean="0">
                <a:latin typeface="Baskerville Old Face" pitchFamily="18" charset="0"/>
              </a:rPr>
              <a:t>Changes to schools – opening/closing are reported to:</a:t>
            </a:r>
          </a:p>
          <a:p>
            <a:pPr algn="ctr" eaLnBrk="1" hangingPunct="1">
              <a:buFont typeface="Wingdings 2" pitchFamily="18" charset="2"/>
              <a:buNone/>
            </a:pPr>
            <a:r>
              <a:rPr lang="en-US" sz="2400" smtClean="0">
                <a:latin typeface="Baskerville Old Face" pitchFamily="18" charset="0"/>
              </a:rPr>
              <a:t>Kimberly Jackson, Executive Director</a:t>
            </a:r>
          </a:p>
          <a:p>
            <a:pPr algn="ctr" eaLnBrk="1" hangingPunct="1">
              <a:buFont typeface="Wingdings 2" pitchFamily="18" charset="2"/>
              <a:buNone/>
            </a:pPr>
            <a:r>
              <a:rPr lang="en-US" sz="2400" smtClean="0">
                <a:latin typeface="Baskerville Old Face" pitchFamily="18" charset="0"/>
              </a:rPr>
              <a:t>School Approval and Data Services</a:t>
            </a:r>
          </a:p>
          <a:p>
            <a:pPr algn="ctr">
              <a:buFont typeface="Wingdings 2" pitchFamily="18" charset="2"/>
              <a:buNone/>
            </a:pPr>
            <a:r>
              <a:rPr lang="en-US" sz="2400" smtClean="0">
                <a:latin typeface="Baskerville Old Face" pitchFamily="18" charset="0"/>
              </a:rPr>
              <a:t>6th Floor, Andrew Johnson Tower </a:t>
            </a:r>
          </a:p>
          <a:p>
            <a:pPr algn="ctr">
              <a:buFont typeface="Wingdings 2" pitchFamily="18" charset="2"/>
              <a:buNone/>
            </a:pPr>
            <a:r>
              <a:rPr lang="en-US" sz="2400" smtClean="0">
                <a:latin typeface="Baskerville Old Face" pitchFamily="18" charset="0"/>
              </a:rPr>
              <a:t>710 James Robertson Parkway </a:t>
            </a:r>
          </a:p>
          <a:p>
            <a:pPr algn="ctr">
              <a:buFont typeface="Wingdings 2" pitchFamily="18" charset="2"/>
              <a:buNone/>
            </a:pPr>
            <a:r>
              <a:rPr lang="en-US" sz="2400" smtClean="0">
                <a:latin typeface="Baskerville Old Face" pitchFamily="18" charset="0"/>
              </a:rPr>
              <a:t>Nashville, TN 37243-0375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mtClean="0"/>
              <a:t>		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9144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b="1" cap="none" dirty="0" smtClean="0">
                <a:latin typeface="Baskerville Old Face" pitchFamily="18" charset="0"/>
              </a:rPr>
              <a:t>Mandated Operating Procedure</a:t>
            </a:r>
            <a:endParaRPr lang="en-US" sz="4400" b="1" cap="none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257800"/>
            <a:ext cx="5867400" cy="990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cap="none" dirty="0" smtClean="0">
                <a:latin typeface="Baskerville Old Face" pitchFamily="18" charset="0"/>
              </a:rPr>
              <a:t>Questions</a:t>
            </a:r>
            <a:endParaRPr lang="en-US" sz="6000" cap="none" dirty="0">
              <a:latin typeface="Baskerville Old Face" pitchFamily="18" charset="0"/>
            </a:endParaRPr>
          </a:p>
        </p:txBody>
      </p:sp>
      <p:sp>
        <p:nvSpPr>
          <p:cNvPr id="6144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81000" y="5532438"/>
            <a:ext cx="5867400" cy="768350"/>
          </a:xfrm>
        </p:spPr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algn="ctr"/>
            <a:r>
              <a:rPr lang="en-US" smtClean="0"/>
              <a:t>Thank you for your time and attention!</a:t>
            </a:r>
          </a:p>
        </p:txBody>
      </p:sp>
      <p:pic>
        <p:nvPicPr>
          <p:cNvPr id="61448" name="Picture 8" descr="http://mrsvierkant.files.wordpress.com/2008/07/question-mark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9086" b="9086"/>
          <a:stretch>
            <a:fillRect/>
          </a:stretch>
        </p:blipFill>
        <p:spPr>
          <a:xfrm>
            <a:off x="3048000" y="615950"/>
            <a:ext cx="5486400" cy="4489450"/>
          </a:xfr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686800" cy="9144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effectLst/>
                <a:latin typeface="Baskerville Old Face" pitchFamily="18" charset="0"/>
              </a:rPr>
              <a:t>Selecting Your District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 cstate="print"/>
          <a:srcRect t="14743" b="23718"/>
          <a:stretch>
            <a:fillRect/>
          </a:stretch>
        </p:blipFill>
        <p:spPr bwMode="auto">
          <a:xfrm>
            <a:off x="254000" y="1600200"/>
            <a:ext cx="8585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>
            <a:stCxn id="15365" idx="1"/>
            <a:endCxn id="10" idx="3"/>
          </p:cNvCxnSpPr>
          <p:nvPr/>
        </p:nvCxnSpPr>
        <p:spPr>
          <a:xfrm rot="10800000" flipV="1">
            <a:off x="2819400" y="3308350"/>
            <a:ext cx="1066800" cy="8255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3886200" y="3124200"/>
            <a:ext cx="2362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Select your district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3124200"/>
            <a:ext cx="2362200" cy="5334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 cstate="print"/>
          <a:srcRect l="952" t="15237" r="3810" b="23810"/>
          <a:stretch>
            <a:fillRect/>
          </a:stretch>
        </p:blipFill>
        <p:spPr bwMode="auto">
          <a:xfrm>
            <a:off x="228600" y="1524000"/>
            <a:ext cx="8686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xfrm>
            <a:off x="304800" y="304800"/>
            <a:ext cx="8686800" cy="990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effectLst/>
                <a:latin typeface="Baskerville Old Face" pitchFamily="18" charset="0"/>
              </a:rPr>
              <a:t>Estimates For Your LEA</a:t>
            </a:r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2" cstate="print"/>
          <a:srcRect t="14743" b="12393"/>
          <a:stretch>
            <a:fillRect/>
          </a:stretch>
        </p:blipFill>
        <p:spPr bwMode="auto">
          <a:xfrm>
            <a:off x="228600" y="1524000"/>
            <a:ext cx="86455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3" cstate="print"/>
          <a:srcRect l="476" t="13429" r="476" b="17999"/>
          <a:stretch>
            <a:fillRect/>
          </a:stretch>
        </p:blipFill>
        <p:spPr bwMode="auto">
          <a:xfrm>
            <a:off x="228600" y="1447800"/>
            <a:ext cx="8763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838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6000" b="1" cap="none" dirty="0" smtClean="0">
                <a:effectLst/>
                <a:latin typeface="Baskerville Old Face" pitchFamily="18" charset="0"/>
              </a:rPr>
              <a:t>Formula Percentages</a:t>
            </a:r>
            <a:endParaRPr lang="en-US" sz="6000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9088" indent="-319088" eaLnBrk="1" hangingPunct="1">
              <a:buSzPct val="73000"/>
              <a:buFont typeface="Wingdings" pitchFamily="2" charset="2"/>
              <a:buChar char="Ø"/>
            </a:pPr>
            <a:r>
              <a:rPr lang="en-US" sz="4000" dirty="0" smtClean="0">
                <a:latin typeface="Baskerville Old Face" pitchFamily="18" charset="0"/>
              </a:rPr>
              <a:t>Concentration Funds</a:t>
            </a:r>
          </a:p>
          <a:p>
            <a:pPr marL="719138" lvl="1" indent="-319088" eaLnBrk="1" hangingPunct="1">
              <a:buSzPct val="73000"/>
              <a:buFont typeface="Wingdings" pitchFamily="2" charset="2"/>
              <a:buChar char="Ø"/>
            </a:pPr>
            <a:r>
              <a:rPr lang="en-US" sz="3200" dirty="0" smtClean="0">
                <a:latin typeface="Baskerville Old Face" pitchFamily="18" charset="0"/>
              </a:rPr>
              <a:t>No LEAs lost concentration funds</a:t>
            </a:r>
          </a:p>
          <a:p>
            <a:pPr marL="719138" lvl="1" indent="-319088" eaLnBrk="1" hangingPunct="1">
              <a:buSzPct val="73000"/>
              <a:buFont typeface="Wingdings" pitchFamily="2" charset="2"/>
              <a:buChar char="Ø"/>
            </a:pPr>
            <a:r>
              <a:rPr lang="en-US" sz="3200" dirty="0" smtClean="0">
                <a:latin typeface="Baskerville Old Face" pitchFamily="18" charset="0"/>
              </a:rPr>
              <a:t>6 LEAs </a:t>
            </a:r>
            <a:r>
              <a:rPr lang="en-US" sz="3200" b="1" u="sng" dirty="0" smtClean="0">
                <a:latin typeface="Baskerville Old Face" pitchFamily="18" charset="0"/>
              </a:rPr>
              <a:t>may</a:t>
            </a:r>
            <a:r>
              <a:rPr lang="en-US" sz="3200" dirty="0" smtClean="0">
                <a:latin typeface="Baskerville Old Face" pitchFamily="18" charset="0"/>
              </a:rPr>
              <a:t> receive concentration that have not in the past – </a:t>
            </a:r>
            <a:r>
              <a:rPr lang="en-US" sz="2400" dirty="0" smtClean="0">
                <a:latin typeface="Baskerville Old Face" pitchFamily="18" charset="0"/>
              </a:rPr>
              <a:t>Blount, Bradley, Fayette, Loudon, Murfreesboro City, Sullivan</a:t>
            </a:r>
          </a:p>
          <a:p>
            <a:pPr marL="319088" indent="-319088" eaLnBrk="1" hangingPunct="1">
              <a:buSzPct val="73000"/>
              <a:buFont typeface="Wingdings" pitchFamily="2" charset="2"/>
              <a:buChar char="Ø"/>
            </a:pPr>
            <a:r>
              <a:rPr lang="en-US" sz="4000" dirty="0" smtClean="0">
                <a:latin typeface="Baskerville Old Face" pitchFamily="18" charset="0"/>
              </a:rPr>
              <a:t>Hold Harmless</a:t>
            </a:r>
          </a:p>
          <a:p>
            <a:pPr marL="719138" lvl="1" indent="-319088" eaLnBrk="1" hangingPunct="1">
              <a:buSzPct val="73000"/>
              <a:buFont typeface="Wingdings" pitchFamily="2" charset="2"/>
              <a:buChar char="Ø"/>
            </a:pPr>
            <a:r>
              <a:rPr lang="en-US" sz="3200" dirty="0" smtClean="0">
                <a:latin typeface="Baskerville Old Face" pitchFamily="18" charset="0"/>
              </a:rPr>
              <a:t>No LEA went under 15%  for the first time in FY12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6000" b="1" cap="none" dirty="0" smtClean="0">
                <a:latin typeface="Baskerville Old Face" pitchFamily="18" charset="0"/>
              </a:rPr>
              <a:t>Maintenance of Effort</a:t>
            </a:r>
            <a:endParaRPr lang="en-US" sz="6000" b="1" cap="none" dirty="0">
              <a:latin typeface="Baskerville Old Face" pitchFamily="18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8991600" cy="5257800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r>
              <a:rPr lang="en-US" sz="3600" dirty="0" smtClean="0">
                <a:latin typeface="Baskerville Old Face" pitchFamily="18" charset="0"/>
              </a:rPr>
              <a:t>Calculated by the TDOE based on expenditures</a:t>
            </a:r>
          </a:p>
          <a:p>
            <a:pPr algn="ctr">
              <a:buFont typeface="Wingdings 2" pitchFamily="18" charset="2"/>
              <a:buNone/>
            </a:pPr>
            <a:r>
              <a:rPr lang="en-US" sz="1800" dirty="0" smtClean="0">
                <a:latin typeface="Baskerville Old Face" pitchFamily="18" charset="0"/>
              </a:rPr>
              <a:t>http://www.tennessee.gov/education/fedprog/fpadministration.shtml#Maintenance_of_Effort</a:t>
            </a:r>
          </a:p>
          <a:p>
            <a:r>
              <a:rPr lang="en-US" sz="3600" dirty="0" smtClean="0">
                <a:latin typeface="Baskerville Old Face" pitchFamily="18" charset="0"/>
              </a:rPr>
              <a:t>4 LEAs for FY11 were in danger of not meeting</a:t>
            </a:r>
          </a:p>
          <a:p>
            <a:r>
              <a:rPr lang="en-US" sz="3600" dirty="0" smtClean="0">
                <a:latin typeface="Baskerville Old Face" pitchFamily="18" charset="0"/>
              </a:rPr>
              <a:t>Pay attention and plan for MOE</a:t>
            </a:r>
          </a:p>
          <a:p>
            <a:r>
              <a:rPr lang="en-US" sz="3600" dirty="0" smtClean="0">
                <a:latin typeface="Baskerville Old Face" pitchFamily="18" charset="0"/>
              </a:rPr>
              <a:t>With current trends more LEAs are in danger of not meeting MOE, especially by FY13</a:t>
            </a:r>
          </a:p>
          <a:p>
            <a:pPr lvl="1"/>
            <a:r>
              <a:rPr lang="en-US" dirty="0" smtClean="0">
                <a:latin typeface="Baskerville Old Face" pitchFamily="18" charset="0"/>
              </a:rPr>
              <a:t>Spring NCLB/Fiscal Workshop presentation: </a:t>
            </a:r>
            <a:r>
              <a:rPr lang="en-US" sz="2400" b="1" dirty="0" smtClean="0">
                <a:latin typeface="Baskerville Old Face" pitchFamily="18" charset="0"/>
                <a:hlinkClick r:id="rId2"/>
              </a:rPr>
              <a:t>http://www.tennessee.gov/education/fedprog/fppresentations.shtml</a:t>
            </a:r>
            <a:r>
              <a:rPr lang="en-US" sz="2400" b="1" dirty="0" smtClean="0">
                <a:latin typeface="Baskerville Old Face" pitchFamily="18" charset="0"/>
              </a:rPr>
              <a:t> </a:t>
            </a:r>
          </a:p>
          <a:p>
            <a:endParaRPr lang="en-US" dirty="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rek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2573</TotalTime>
  <Words>2028</Words>
  <Application>Microsoft Office PowerPoint</Application>
  <PresentationFormat>On-screen Show (4:3)</PresentationFormat>
  <Paragraphs>495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Baskerville Old Face</vt:lpstr>
      <vt:lpstr>Franklin Gothic Book</vt:lpstr>
      <vt:lpstr>Wingdings 2</vt:lpstr>
      <vt:lpstr>Wingdings</vt:lpstr>
      <vt:lpstr>Franklin Gothic Medium</vt:lpstr>
      <vt:lpstr>Times New Roman</vt:lpstr>
      <vt:lpstr>Mufferaw</vt:lpstr>
      <vt:lpstr>Wingdings 3</vt:lpstr>
      <vt:lpstr>Verdana</vt:lpstr>
      <vt:lpstr>Calibri</vt:lpstr>
      <vt:lpstr>Trek</vt:lpstr>
      <vt:lpstr>Slide 1</vt:lpstr>
      <vt:lpstr>Slide 2</vt:lpstr>
      <vt:lpstr>Who is on your team?</vt:lpstr>
      <vt:lpstr>Formula Percentages Poverty</vt:lpstr>
      <vt:lpstr>Poverty Determination</vt:lpstr>
      <vt:lpstr>Selecting Your District</vt:lpstr>
      <vt:lpstr>Estimates For Your LEA</vt:lpstr>
      <vt:lpstr>Formula Percentages</vt:lpstr>
      <vt:lpstr>Maintenance of Effort</vt:lpstr>
      <vt:lpstr>Allocation Trends</vt:lpstr>
      <vt:lpstr>Preliminary Allocations</vt:lpstr>
      <vt:lpstr>Preliminary Allocations</vt:lpstr>
      <vt:lpstr>Discretionary Grants</vt:lpstr>
      <vt:lpstr>Budget Worksheet</vt:lpstr>
      <vt:lpstr>Budget Worksheet</vt:lpstr>
      <vt:lpstr>Budget Spreadsheet</vt:lpstr>
      <vt:lpstr>Budget Spreadsheet</vt:lpstr>
      <vt:lpstr> Budget Amendments </vt:lpstr>
      <vt:lpstr>Carryover for FY12 Budget</vt:lpstr>
      <vt:lpstr>Facts</vt:lpstr>
      <vt:lpstr>FACTS  (Federal  Application  Consolidated Tracking System)  https://www.k-12.state.tn.us/facts/ </vt:lpstr>
      <vt:lpstr>Slide 22</vt:lpstr>
      <vt:lpstr> Monitoring and Adjusting with FACTS  </vt:lpstr>
      <vt:lpstr>FACTS “Caution Flags”</vt:lpstr>
      <vt:lpstr>Slide 25</vt:lpstr>
      <vt:lpstr>Slide 26</vt:lpstr>
      <vt:lpstr>Status Page</vt:lpstr>
      <vt:lpstr>Status Page Caution Flags…</vt:lpstr>
      <vt:lpstr>ARRA</vt:lpstr>
      <vt:lpstr>Title IV</vt:lpstr>
      <vt:lpstr>Release of Funds form</vt:lpstr>
      <vt:lpstr>September 30, 2011 Carryover</vt:lpstr>
      <vt:lpstr>Slide 33</vt:lpstr>
      <vt:lpstr>Slide 34</vt:lpstr>
      <vt:lpstr>Reporting Requirements  - ARRA</vt:lpstr>
      <vt:lpstr>Section 1512 Reports. . .</vt:lpstr>
      <vt:lpstr>Fraud Notice</vt:lpstr>
      <vt:lpstr>Risk Based Assessment</vt:lpstr>
      <vt:lpstr>Risk Based Assessment</vt:lpstr>
      <vt:lpstr>Risk Based Assessment</vt:lpstr>
      <vt:lpstr>Mike Taylor, West TN Regional Coordinator  Karen Munn, Middle TN Regional Coordinator Patty Wright, East TN Regional Coordinator</vt:lpstr>
      <vt:lpstr>Comparability</vt:lpstr>
      <vt:lpstr>Monitoring</vt:lpstr>
      <vt:lpstr>LEAs to be Monitored</vt:lpstr>
      <vt:lpstr>Monitoring–Common Fiscal Findings</vt:lpstr>
      <vt:lpstr>Monitoring–Common Fiscal Findings</vt:lpstr>
      <vt:lpstr>Monitoring–Audit Findings</vt:lpstr>
      <vt:lpstr>Monitoring–Common Program Findings</vt:lpstr>
      <vt:lpstr>Consolidated Administration</vt:lpstr>
      <vt:lpstr>Application Timeline &amp; Submission</vt:lpstr>
      <vt:lpstr>Mandated Operating Procedure</vt:lpstr>
      <vt:lpstr>Questions</vt:lpstr>
    </vt:vector>
  </TitlesOfParts>
  <Company>State of Tennessee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Nailing Down Your Finances</dc:title>
  <dc:creator>CA18156</dc:creator>
  <cp:lastModifiedBy>ca00715</cp:lastModifiedBy>
  <cp:revision>261</cp:revision>
  <dcterms:created xsi:type="dcterms:W3CDTF">2008-09-17T21:04:38Z</dcterms:created>
  <dcterms:modified xsi:type="dcterms:W3CDTF">2011-05-19T21:20:41Z</dcterms:modified>
</cp:coreProperties>
</file>